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57" r:id="rId4"/>
    <p:sldId id="258" r:id="rId5"/>
    <p:sldId id="310" r:id="rId6"/>
    <p:sldId id="311" r:id="rId7"/>
    <p:sldId id="314" r:id="rId8"/>
    <p:sldId id="313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9" r:id="rId47"/>
    <p:sldId id="300" r:id="rId48"/>
    <p:sldId id="298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37" y="-6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45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71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jpg"/><Relationship Id="rId7" Type="http://schemas.openxmlformats.org/officeDocument/2006/relationships/image" Target="../media/image2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hyperlink" Target="https://github.com/rbgirshic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hyperlink" Target="https://github.com/daijifeng001/R-FCN" TargetMode="External"/><Relationship Id="rId4" Type="http://schemas.openxmlformats.org/officeDocument/2006/relationships/hyperlink" Target="https://github.com/weiliu89/caffe/tree/ssd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" y="2579077"/>
            <a:ext cx="9117851" cy="25476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Detecting objects with deep </a:t>
            </a:r>
            <a:r>
              <a:rPr lang="en-US" altLang="zh-CN" sz="3200" dirty="0"/>
              <a:t>learning </a:t>
            </a:r>
            <a:r>
              <a:rPr lang="en-US" altLang="zh-CN" sz="3200" dirty="0" smtClean="0"/>
              <a:t>hammer</a:t>
            </a:r>
            <a:endParaRPr lang="zh-CN" altLang="en-US" sz="3200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Tao Kong</a:t>
            </a:r>
            <a:endParaRPr lang="en-US" altLang="zh-CN" sz="2000" dirty="0"/>
          </a:p>
          <a:p>
            <a:r>
              <a:rPr lang="en-US" altLang="zh-CN" sz="2000" dirty="0"/>
              <a:t>https://taokong.github.io/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5324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Face Detection </a:t>
            </a:r>
            <a:r>
              <a:rPr lang="en-US" altLang="zh-CN" sz="3200" dirty="0" smtClean="0">
                <a:latin typeface="Arial"/>
                <a:ea typeface="宋体" charset="-122"/>
              </a:rPr>
              <a:t>–</a:t>
            </a:r>
            <a:r>
              <a:rPr lang="en-US" altLang="zh-CN" sz="3200" dirty="0" smtClean="0">
                <a:ea typeface="宋体" charset="-122"/>
              </a:rPr>
              <a:t> </a:t>
            </a:r>
            <a:r>
              <a:rPr lang="en-US" altLang="zh-CN" sz="3200" dirty="0">
                <a:ea typeface="宋体" charset="-122"/>
              </a:rPr>
              <a:t>basic scheme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7614"/>
            <a:ext cx="5278760" cy="359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83568" y="1162948"/>
            <a:ext cx="3289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Histogram of Oriented Gradients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64658" y="3151684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Feature (pyramid) on whole image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01948" y="4249638"/>
            <a:ext cx="1469636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Input image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72200" y="2215580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Sliding window classifier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89510" y="1164836"/>
            <a:ext cx="110959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10" idx="0"/>
            <a:endCxn id="9" idx="2"/>
          </p:cNvCxnSpPr>
          <p:nvPr/>
        </p:nvCxnSpPr>
        <p:spPr>
          <a:xfrm flipV="1">
            <a:off x="7336766" y="3813012"/>
            <a:ext cx="0" cy="436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0"/>
            <a:endCxn id="12" idx="2"/>
          </p:cNvCxnSpPr>
          <p:nvPr/>
        </p:nvCxnSpPr>
        <p:spPr>
          <a:xfrm flipV="1">
            <a:off x="7336766" y="2876908"/>
            <a:ext cx="7542" cy="274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  <a:endCxn id="13" idx="2"/>
          </p:cNvCxnSpPr>
          <p:nvPr/>
        </p:nvCxnSpPr>
        <p:spPr>
          <a:xfrm flipV="1">
            <a:off x="7344308" y="1826164"/>
            <a:ext cx="0" cy="38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397380" y="1635646"/>
            <a:ext cx="8350696" cy="1102519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How to do object detection with deep leaning(</a:t>
            </a:r>
            <a:r>
              <a:rPr lang="en-US" altLang="zh-CN" sz="3200" dirty="0" err="1" smtClean="0"/>
              <a:t>ConvNet</a:t>
            </a:r>
            <a:r>
              <a:rPr lang="en-US" altLang="zh-CN" sz="3200" dirty="0" smtClean="0"/>
              <a:t>)?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46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7574"/>
            <a:ext cx="567198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2987824" y="2715766"/>
            <a:ext cx="1800200" cy="842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788024" y="3136962"/>
            <a:ext cx="1800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04248" y="295997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ConvNet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6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7574"/>
            <a:ext cx="567198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2915816" y="2715766"/>
            <a:ext cx="1800200" cy="842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716016" y="3136962"/>
            <a:ext cx="1800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2240" y="295997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ConvNet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 rot="10800000">
            <a:off x="5753832" y="40616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04248" y="398082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Too much searching space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(1w-10w windows)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Region proposals</a:t>
            </a:r>
            <a:endParaRPr lang="zh-CN" altLang="en-US" sz="3200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Find </a:t>
            </a:r>
            <a:r>
              <a:rPr lang="en-US" altLang="zh-CN" sz="2000" dirty="0" smtClean="0"/>
              <a:t>image </a:t>
            </a:r>
            <a:r>
              <a:rPr lang="en-US" altLang="zh-CN" sz="2000" dirty="0"/>
              <a:t>regions that are likely to contain objects</a:t>
            </a:r>
          </a:p>
          <a:p>
            <a:r>
              <a:rPr lang="en-US" altLang="zh-CN" sz="2000" dirty="0"/>
              <a:t>“Class-agnostic” object </a:t>
            </a:r>
            <a:r>
              <a:rPr lang="en-US" altLang="zh-CN" sz="2000" dirty="0" smtClean="0"/>
              <a:t>detector</a:t>
            </a:r>
          </a:p>
          <a:p>
            <a:r>
              <a:rPr lang="en-US" altLang="zh-CN" sz="2000" dirty="0" smtClean="0"/>
              <a:t>Look for “blob-like” regions</a:t>
            </a:r>
          </a:p>
          <a:p>
            <a:endParaRPr lang="zh-CN" altLang="en-US" sz="2000" dirty="0"/>
          </a:p>
        </p:txBody>
      </p:sp>
      <p:sp>
        <p:nvSpPr>
          <p:cNvPr id="25" name="object 4"/>
          <p:cNvSpPr/>
          <p:nvPr/>
        </p:nvSpPr>
        <p:spPr>
          <a:xfrm>
            <a:off x="5385955" y="2659430"/>
            <a:ext cx="3105368" cy="2066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6"/>
          <p:cNvSpPr/>
          <p:nvPr/>
        </p:nvSpPr>
        <p:spPr>
          <a:xfrm>
            <a:off x="827584" y="2659280"/>
            <a:ext cx="3105368" cy="2066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/>
          <p:nvPr/>
        </p:nvSpPr>
        <p:spPr>
          <a:xfrm flipV="1">
            <a:off x="3940056" y="3661170"/>
            <a:ext cx="1148369" cy="45719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3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5076056" y="364562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0"/>
          <p:cNvSpPr/>
          <p:nvPr/>
        </p:nvSpPr>
        <p:spPr>
          <a:xfrm>
            <a:off x="5640205" y="3129929"/>
            <a:ext cx="1407795" cy="1407795"/>
          </a:xfrm>
          <a:custGeom>
            <a:avLst/>
            <a:gdLst/>
            <a:ahLst/>
            <a:cxnLst/>
            <a:rect l="l" t="t" r="r" b="b"/>
            <a:pathLst>
              <a:path w="1407795" h="1407795">
                <a:moveTo>
                  <a:pt x="0" y="0"/>
                </a:moveTo>
                <a:lnTo>
                  <a:pt x="1407297" y="0"/>
                </a:lnTo>
                <a:lnTo>
                  <a:pt x="1407297" y="1407297"/>
                </a:lnTo>
                <a:lnTo>
                  <a:pt x="0" y="1407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1"/>
          <p:cNvSpPr/>
          <p:nvPr/>
        </p:nvSpPr>
        <p:spPr>
          <a:xfrm>
            <a:off x="6183104" y="2747930"/>
            <a:ext cx="2231390" cy="1903730"/>
          </a:xfrm>
          <a:custGeom>
            <a:avLst/>
            <a:gdLst/>
            <a:ahLst/>
            <a:cxnLst/>
            <a:rect l="l" t="t" r="r" b="b"/>
            <a:pathLst>
              <a:path w="2231390" h="1903729">
                <a:moveTo>
                  <a:pt x="0" y="0"/>
                </a:moveTo>
                <a:lnTo>
                  <a:pt x="2231095" y="0"/>
                </a:lnTo>
                <a:lnTo>
                  <a:pt x="2231095" y="1903196"/>
                </a:lnTo>
                <a:lnTo>
                  <a:pt x="0" y="19031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/>
          <p:nvPr/>
        </p:nvSpPr>
        <p:spPr>
          <a:xfrm>
            <a:off x="7125551" y="3440828"/>
            <a:ext cx="296545" cy="252095"/>
          </a:xfrm>
          <a:custGeom>
            <a:avLst/>
            <a:gdLst/>
            <a:ahLst/>
            <a:cxnLst/>
            <a:rect l="l" t="t" r="r" b="b"/>
            <a:pathLst>
              <a:path w="296545" h="252095">
                <a:moveTo>
                  <a:pt x="0" y="0"/>
                </a:moveTo>
                <a:lnTo>
                  <a:pt x="296099" y="0"/>
                </a:lnTo>
                <a:lnTo>
                  <a:pt x="2960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3"/>
          <p:cNvSpPr/>
          <p:nvPr/>
        </p:nvSpPr>
        <p:spPr>
          <a:xfrm>
            <a:off x="7790475" y="3188829"/>
            <a:ext cx="469265" cy="393700"/>
          </a:xfrm>
          <a:custGeom>
            <a:avLst/>
            <a:gdLst/>
            <a:ahLst/>
            <a:cxnLst/>
            <a:rect l="l" t="t" r="r" b="b"/>
            <a:pathLst>
              <a:path w="469265" h="393700">
                <a:moveTo>
                  <a:pt x="0" y="0"/>
                </a:moveTo>
                <a:lnTo>
                  <a:pt x="469199" y="0"/>
                </a:lnTo>
                <a:lnTo>
                  <a:pt x="46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/>
          <p:cNvSpPr/>
          <p:nvPr/>
        </p:nvSpPr>
        <p:spPr>
          <a:xfrm>
            <a:off x="7310977" y="3115679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5"/>
          <p:cNvSpPr/>
          <p:nvPr/>
        </p:nvSpPr>
        <p:spPr>
          <a:xfrm>
            <a:off x="6889302" y="3219254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6"/>
          <p:cNvSpPr/>
          <p:nvPr/>
        </p:nvSpPr>
        <p:spPr>
          <a:xfrm>
            <a:off x="5677755" y="3593228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20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7"/>
          <p:cNvSpPr/>
          <p:nvPr/>
        </p:nvSpPr>
        <p:spPr>
          <a:xfrm>
            <a:off x="5862705" y="3288429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20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8"/>
          <p:cNvSpPr/>
          <p:nvPr/>
        </p:nvSpPr>
        <p:spPr>
          <a:xfrm>
            <a:off x="6287353" y="2907429"/>
            <a:ext cx="393700" cy="252095"/>
          </a:xfrm>
          <a:custGeom>
            <a:avLst/>
            <a:gdLst/>
            <a:ahLst/>
            <a:cxnLst/>
            <a:rect l="l" t="t" r="r" b="b"/>
            <a:pathLst>
              <a:path w="393700" h="252094">
                <a:moveTo>
                  <a:pt x="0" y="0"/>
                </a:moveTo>
                <a:lnTo>
                  <a:pt x="393599" y="0"/>
                </a:lnTo>
                <a:lnTo>
                  <a:pt x="3935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2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Region proposals: selective search</a:t>
            </a:r>
            <a:endParaRPr lang="zh-CN" altLang="en-US" sz="3200" dirty="0"/>
          </a:p>
        </p:txBody>
      </p:sp>
      <p:sp>
        <p:nvSpPr>
          <p:cNvPr id="20" name="object 5"/>
          <p:cNvSpPr/>
          <p:nvPr/>
        </p:nvSpPr>
        <p:spPr>
          <a:xfrm>
            <a:off x="1471602" y="1494471"/>
            <a:ext cx="1397717" cy="1336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3914642" y="1494471"/>
            <a:ext cx="1367772" cy="1336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6274662" y="1494471"/>
            <a:ext cx="1397722" cy="1336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3914642" y="3116368"/>
            <a:ext cx="1367772" cy="1306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6274662" y="3116368"/>
            <a:ext cx="1397722" cy="1306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1471602" y="3131368"/>
            <a:ext cx="1397717" cy="13068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/>
          <p:cNvSpPr/>
          <p:nvPr/>
        </p:nvSpPr>
        <p:spPr>
          <a:xfrm>
            <a:off x="2869319" y="2162922"/>
            <a:ext cx="874394" cy="0"/>
          </a:xfrm>
          <a:custGeom>
            <a:avLst/>
            <a:gdLst/>
            <a:ahLst/>
            <a:cxnLst/>
            <a:rect l="l" t="t" r="r" b="b"/>
            <a:pathLst>
              <a:path w="874395">
                <a:moveTo>
                  <a:pt x="0" y="0"/>
                </a:moveTo>
                <a:lnTo>
                  <a:pt x="87379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/>
          <p:cNvSpPr/>
          <p:nvPr/>
        </p:nvSpPr>
        <p:spPr>
          <a:xfrm>
            <a:off x="3743117" y="2115722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7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/>
          <p:cNvSpPr/>
          <p:nvPr/>
        </p:nvSpPr>
        <p:spPr>
          <a:xfrm>
            <a:off x="5282414" y="2162922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2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/>
          <p:cNvSpPr/>
          <p:nvPr/>
        </p:nvSpPr>
        <p:spPr>
          <a:xfrm>
            <a:off x="6103437" y="2115722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7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5"/>
          <p:cNvSpPr/>
          <p:nvPr/>
        </p:nvSpPr>
        <p:spPr>
          <a:xfrm>
            <a:off x="2170458" y="2831368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/>
          <p:cNvSpPr/>
          <p:nvPr/>
        </p:nvSpPr>
        <p:spPr>
          <a:xfrm>
            <a:off x="2123260" y="2959968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0" y="0"/>
                </a:moveTo>
                <a:lnTo>
                  <a:pt x="47197" y="129674"/>
                </a:lnTo>
                <a:lnTo>
                  <a:pt x="94394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4598515" y="2831368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/>
          <p:cNvSpPr/>
          <p:nvPr/>
        </p:nvSpPr>
        <p:spPr>
          <a:xfrm>
            <a:off x="4551340" y="2959968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0" y="0"/>
                </a:moveTo>
                <a:lnTo>
                  <a:pt x="47174" y="129674"/>
                </a:lnTo>
                <a:lnTo>
                  <a:pt x="94374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/>
          <p:cNvSpPr/>
          <p:nvPr/>
        </p:nvSpPr>
        <p:spPr>
          <a:xfrm>
            <a:off x="6973535" y="2831368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/>
          <p:cNvSpPr/>
          <p:nvPr/>
        </p:nvSpPr>
        <p:spPr>
          <a:xfrm>
            <a:off x="6926336" y="2959968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5" h="130175">
                <a:moveTo>
                  <a:pt x="0" y="0"/>
                </a:moveTo>
                <a:lnTo>
                  <a:pt x="47199" y="129674"/>
                </a:lnTo>
                <a:lnTo>
                  <a:pt x="94399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/>
          <p:cNvSpPr txBox="1"/>
          <p:nvPr/>
        </p:nvSpPr>
        <p:spPr>
          <a:xfrm>
            <a:off x="1441297" y="1149786"/>
            <a:ext cx="609536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Bottom-up segmentation, merging regions at multiple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22"/>
          <p:cNvSpPr txBox="1"/>
          <p:nvPr/>
        </p:nvSpPr>
        <p:spPr>
          <a:xfrm>
            <a:off x="320499" y="2536800"/>
            <a:ext cx="889635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Convert  regions  to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23"/>
          <p:cNvSpPr txBox="1"/>
          <p:nvPr/>
        </p:nvSpPr>
        <p:spPr>
          <a:xfrm>
            <a:off x="218884" y="4624928"/>
            <a:ext cx="420878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Uijlings </a:t>
            </a:r>
            <a:r>
              <a:rPr sz="1100" spc="-5" dirty="0">
                <a:latin typeface="Arial"/>
                <a:cs typeface="Arial"/>
              </a:rPr>
              <a:t>et al, “Selective Search for Object Recognition”, IJCV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73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Region proposals: other choices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1590"/>
            <a:ext cx="876606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251520" y="458008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Hosang</a:t>
            </a:r>
            <a:r>
              <a:rPr lang="en-US" altLang="zh-CN" dirty="0"/>
              <a:t> et al, “What makes for effective detection proposals?”, PAMI 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8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endParaRPr lang="zh-CN" altLang="en-US" sz="32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03598"/>
            <a:ext cx="7298391" cy="2559769"/>
          </a:xfrm>
        </p:spPr>
      </p:pic>
      <p:sp>
        <p:nvSpPr>
          <p:cNvPr id="8" name="矩形 7"/>
          <p:cNvSpPr/>
          <p:nvPr/>
        </p:nvSpPr>
        <p:spPr>
          <a:xfrm>
            <a:off x="755576" y="4371950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R. </a:t>
            </a:r>
            <a:r>
              <a:rPr lang="en-US" altLang="zh-CN" sz="1600" dirty="0" err="1"/>
              <a:t>Girshick</a:t>
            </a:r>
            <a:r>
              <a:rPr lang="en-US" altLang="zh-CN" sz="1600" dirty="0"/>
              <a:t>, J. Donahue, T. Darrell, J. Malik. Rich feature hierarchies for accurate object detection and semantic segmentation. In </a:t>
            </a:r>
            <a:r>
              <a:rPr lang="en-US" altLang="zh-CN" sz="1600" i="1" dirty="0"/>
              <a:t>CVPR 2014</a:t>
            </a:r>
            <a:r>
              <a:rPr lang="en-US" altLang="zh-CN" sz="1600" dirty="0"/>
              <a:t>. (oral)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449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/>
          <p:nvPr/>
        </p:nvSpPr>
        <p:spPr>
          <a:xfrm>
            <a:off x="539552" y="987574"/>
            <a:ext cx="5696688" cy="392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Another view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65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Training</a:t>
            </a:r>
            <a:endParaRPr lang="zh-CN" altLang="en-US" sz="3200" dirty="0"/>
          </a:p>
        </p:txBody>
      </p:sp>
      <p:sp>
        <p:nvSpPr>
          <p:cNvPr id="6" name="object 6"/>
          <p:cNvSpPr/>
          <p:nvPr/>
        </p:nvSpPr>
        <p:spPr>
          <a:xfrm>
            <a:off x="820022" y="2641627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15144" y="2736325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5866" y="3160674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5866" y="3062274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5866" y="3062274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1165" y="3160674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1714" y="2832524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1714" y="2832524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8113" y="2832374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48113" y="2832374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8512" y="2980724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8512" y="2980724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07830" y="4004334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2151" y="2139702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0875" y="3715219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1516" y="2281377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25362" y="2855024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5362" y="2855024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47296" y="3832091"/>
            <a:ext cx="10629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 </a:t>
            </a:r>
            <a:r>
              <a:rPr sz="1400" dirty="0">
                <a:latin typeface="Arial"/>
                <a:cs typeface="Arial"/>
              </a:rPr>
              <a:t>scores  </a:t>
            </a:r>
            <a:r>
              <a:rPr sz="1400" spc="-5" dirty="0">
                <a:latin typeface="Arial"/>
                <a:cs typeface="Arial"/>
              </a:rPr>
              <a:t>1000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14922" y="3261773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43771" y="32145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3042" y="330472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88292" y="325752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7314" y="326177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32564" y="32145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54087" y="326177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09337" y="32145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18536" y="325417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3786" y="32069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841699" y="3135990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74536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(or download) a classification model for ImageNet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(AlexNet)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Outline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The object detection problem</a:t>
            </a: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Traditional methods (before 2014)</a:t>
            </a: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Modern object detection frameworks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Other useful resources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57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Training</a:t>
            </a:r>
            <a:endParaRPr lang="zh-CN" altLang="en-US" sz="3200" dirty="0"/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828092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lang="en-US" altLang="zh-CN" b="1" dirty="0" smtClean="0">
                <a:latin typeface="Arial"/>
                <a:cs typeface="Arial"/>
              </a:rPr>
              <a:t>2</a:t>
            </a:r>
            <a:r>
              <a:rPr lang="en-US" altLang="zh-CN" dirty="0">
                <a:latin typeface="Arial"/>
                <a:cs typeface="Arial"/>
              </a:rPr>
              <a:t>: </a:t>
            </a:r>
            <a:r>
              <a:rPr lang="en-US" altLang="zh-CN" spc="-5" dirty="0">
                <a:latin typeface="Arial"/>
                <a:cs typeface="Arial"/>
              </a:rPr>
              <a:t>Fine-tune model for</a:t>
            </a:r>
            <a:r>
              <a:rPr lang="en-US" altLang="zh-CN" spc="2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detection</a:t>
            </a:r>
            <a:endParaRPr lang="en-US" altLang="zh-CN" dirty="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Instead of 1000 </a:t>
            </a:r>
            <a:r>
              <a:rPr lang="en-US" altLang="zh-CN" spc="-5" dirty="0" err="1">
                <a:latin typeface="Arial"/>
                <a:cs typeface="Arial"/>
              </a:rPr>
              <a:t>ImageNet</a:t>
            </a:r>
            <a:r>
              <a:rPr lang="en-US" altLang="zh-CN" spc="-5" dirty="0">
                <a:latin typeface="Arial"/>
                <a:cs typeface="Arial"/>
              </a:rPr>
              <a:t> classes, want 20 object classes +</a:t>
            </a:r>
            <a:r>
              <a:rPr lang="en-US" altLang="zh-CN" spc="16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background</a:t>
            </a:r>
            <a:endParaRPr lang="en-US" altLang="zh-CN" dirty="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Throw away final fully-connected layer, reinitialize from</a:t>
            </a:r>
            <a:r>
              <a:rPr lang="en-US" altLang="zh-CN" spc="160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scratch</a:t>
            </a:r>
            <a:endParaRPr lang="en-US" altLang="zh-CN" dirty="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Keep training model using positive / negative regions from detection</a:t>
            </a:r>
            <a:r>
              <a:rPr lang="en-US" altLang="zh-CN" spc="19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images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6"/>
          <p:cNvSpPr/>
          <p:nvPr/>
        </p:nvSpPr>
        <p:spPr>
          <a:xfrm>
            <a:off x="2628642" y="3140036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/>
          <p:cNvSpPr/>
          <p:nvPr/>
        </p:nvSpPr>
        <p:spPr>
          <a:xfrm>
            <a:off x="3699364" y="3564385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/>
          <p:cNvSpPr/>
          <p:nvPr/>
        </p:nvSpPr>
        <p:spPr>
          <a:xfrm>
            <a:off x="3699364" y="3465985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/>
          <p:cNvSpPr/>
          <p:nvPr/>
        </p:nvSpPr>
        <p:spPr>
          <a:xfrm>
            <a:off x="3699364" y="3465985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/>
          <p:cNvSpPr/>
          <p:nvPr/>
        </p:nvSpPr>
        <p:spPr>
          <a:xfrm>
            <a:off x="4464663" y="3564385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/>
          <p:cNvSpPr/>
          <p:nvPr/>
        </p:nvSpPr>
        <p:spPr>
          <a:xfrm>
            <a:off x="4965212" y="3236235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4965212" y="3236235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/>
          <p:cNvSpPr/>
          <p:nvPr/>
        </p:nvSpPr>
        <p:spPr>
          <a:xfrm>
            <a:off x="5261611" y="3236085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/>
          <p:cNvSpPr/>
          <p:nvPr/>
        </p:nvSpPr>
        <p:spPr>
          <a:xfrm>
            <a:off x="5261611" y="3236085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/>
          <p:nvPr/>
        </p:nvSpPr>
        <p:spPr>
          <a:xfrm>
            <a:off x="5512010" y="3384435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5512010" y="3384435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 txBox="1"/>
          <p:nvPr/>
        </p:nvSpPr>
        <p:spPr>
          <a:xfrm>
            <a:off x="1321328" y="4408045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18"/>
          <p:cNvSpPr txBox="1"/>
          <p:nvPr/>
        </p:nvSpPr>
        <p:spPr>
          <a:xfrm>
            <a:off x="2505649" y="2543413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19"/>
          <p:cNvSpPr txBox="1"/>
          <p:nvPr/>
        </p:nvSpPr>
        <p:spPr>
          <a:xfrm>
            <a:off x="3644373" y="4118930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20"/>
          <p:cNvSpPr txBox="1"/>
          <p:nvPr/>
        </p:nvSpPr>
        <p:spPr>
          <a:xfrm>
            <a:off x="4655014" y="2685088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21"/>
          <p:cNvSpPr/>
          <p:nvPr/>
        </p:nvSpPr>
        <p:spPr>
          <a:xfrm>
            <a:off x="6038860" y="3258735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/>
          <p:cNvSpPr/>
          <p:nvPr/>
        </p:nvSpPr>
        <p:spPr>
          <a:xfrm>
            <a:off x="6038860" y="3258735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/>
          <p:cNvSpPr txBox="1"/>
          <p:nvPr/>
        </p:nvSpPr>
        <p:spPr>
          <a:xfrm>
            <a:off x="5546174" y="4235802"/>
            <a:ext cx="109220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730" marR="5080" indent="-113664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scores:  21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24"/>
          <p:cNvSpPr/>
          <p:nvPr/>
        </p:nvSpPr>
        <p:spPr>
          <a:xfrm>
            <a:off x="2328420" y="3665484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/>
          <p:cNvSpPr/>
          <p:nvPr/>
        </p:nvSpPr>
        <p:spPr>
          <a:xfrm>
            <a:off x="2457269" y="361828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6"/>
          <p:cNvSpPr/>
          <p:nvPr/>
        </p:nvSpPr>
        <p:spPr>
          <a:xfrm>
            <a:off x="3346540" y="370843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/>
          <p:cNvSpPr/>
          <p:nvPr/>
        </p:nvSpPr>
        <p:spPr>
          <a:xfrm>
            <a:off x="3501790" y="366123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/>
          <p:nvPr/>
        </p:nvSpPr>
        <p:spPr>
          <a:xfrm>
            <a:off x="4590812" y="366548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9"/>
          <p:cNvSpPr/>
          <p:nvPr/>
        </p:nvSpPr>
        <p:spPr>
          <a:xfrm>
            <a:off x="4746062" y="361828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0"/>
          <p:cNvSpPr/>
          <p:nvPr/>
        </p:nvSpPr>
        <p:spPr>
          <a:xfrm>
            <a:off x="5667585" y="366548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1"/>
          <p:cNvSpPr/>
          <p:nvPr/>
        </p:nvSpPr>
        <p:spPr>
          <a:xfrm>
            <a:off x="5822835" y="361828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/>
          <p:cNvSpPr/>
          <p:nvPr/>
        </p:nvSpPr>
        <p:spPr>
          <a:xfrm>
            <a:off x="6332034" y="365788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3"/>
          <p:cNvSpPr/>
          <p:nvPr/>
        </p:nvSpPr>
        <p:spPr>
          <a:xfrm>
            <a:off x="6487284" y="361068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/>
          <p:cNvSpPr txBox="1"/>
          <p:nvPr/>
        </p:nvSpPr>
        <p:spPr>
          <a:xfrm>
            <a:off x="6855197" y="3539701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35"/>
          <p:cNvSpPr txBox="1"/>
          <p:nvPr/>
        </p:nvSpPr>
        <p:spPr>
          <a:xfrm>
            <a:off x="6809561" y="2409047"/>
            <a:ext cx="150685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Re-initialize this layer:  was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latin typeface="Arial"/>
                <a:cs typeface="Arial"/>
              </a:rPr>
              <a:t>now will be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36"/>
          <p:cNvSpPr/>
          <p:nvPr/>
        </p:nvSpPr>
        <p:spPr>
          <a:xfrm>
            <a:off x="5565261" y="2732136"/>
            <a:ext cx="1057275" cy="652780"/>
          </a:xfrm>
          <a:custGeom>
            <a:avLst/>
            <a:gdLst/>
            <a:ahLst/>
            <a:cxnLst/>
            <a:rect l="l" t="t" r="r" b="b"/>
            <a:pathLst>
              <a:path w="1057275" h="652780">
                <a:moveTo>
                  <a:pt x="0" y="652298"/>
                </a:moveTo>
                <a:lnTo>
                  <a:pt x="2596" y="614216"/>
                </a:lnTo>
                <a:lnTo>
                  <a:pt x="10108" y="576786"/>
                </a:lnTo>
                <a:lnTo>
                  <a:pt x="21951" y="540571"/>
                </a:lnTo>
                <a:lnTo>
                  <a:pt x="37547" y="505724"/>
                </a:lnTo>
                <a:lnTo>
                  <a:pt x="56275" y="472457"/>
                </a:lnTo>
                <a:lnTo>
                  <a:pt x="77602" y="440809"/>
                </a:lnTo>
                <a:lnTo>
                  <a:pt x="101103" y="410732"/>
                </a:lnTo>
                <a:lnTo>
                  <a:pt x="126417" y="382169"/>
                </a:lnTo>
                <a:lnTo>
                  <a:pt x="153245" y="355055"/>
                </a:lnTo>
                <a:lnTo>
                  <a:pt x="181415" y="329254"/>
                </a:lnTo>
                <a:lnTo>
                  <a:pt x="210661" y="304767"/>
                </a:lnTo>
                <a:lnTo>
                  <a:pt x="240909" y="281457"/>
                </a:lnTo>
                <a:lnTo>
                  <a:pt x="271956" y="259321"/>
                </a:lnTo>
                <a:lnTo>
                  <a:pt x="303806" y="238229"/>
                </a:lnTo>
                <a:lnTo>
                  <a:pt x="336309" y="218180"/>
                </a:lnTo>
                <a:lnTo>
                  <a:pt x="365999" y="201024"/>
                </a:lnTo>
                <a:lnTo>
                  <a:pt x="399504" y="182859"/>
                </a:lnTo>
                <a:lnTo>
                  <a:pt x="433535" y="165597"/>
                </a:lnTo>
                <a:lnTo>
                  <a:pt x="467997" y="149236"/>
                </a:lnTo>
                <a:lnTo>
                  <a:pt x="502886" y="133738"/>
                </a:lnTo>
                <a:lnTo>
                  <a:pt x="538124" y="119102"/>
                </a:lnTo>
                <a:lnTo>
                  <a:pt x="573728" y="105294"/>
                </a:lnTo>
                <a:lnTo>
                  <a:pt x="609630" y="92317"/>
                </a:lnTo>
                <a:lnTo>
                  <a:pt x="645767" y="80172"/>
                </a:lnTo>
                <a:lnTo>
                  <a:pt x="682175" y="68832"/>
                </a:lnTo>
                <a:lnTo>
                  <a:pt x="718801" y="58302"/>
                </a:lnTo>
                <a:lnTo>
                  <a:pt x="755676" y="48566"/>
                </a:lnTo>
                <a:lnTo>
                  <a:pt x="792763" y="39630"/>
                </a:lnTo>
                <a:lnTo>
                  <a:pt x="830038" y="31500"/>
                </a:lnTo>
                <a:lnTo>
                  <a:pt x="867455" y="24186"/>
                </a:lnTo>
                <a:lnTo>
                  <a:pt x="905071" y="17680"/>
                </a:lnTo>
                <a:lnTo>
                  <a:pt x="942843" y="11998"/>
                </a:lnTo>
                <a:lnTo>
                  <a:pt x="952748" y="10649"/>
                </a:lnTo>
                <a:lnTo>
                  <a:pt x="990649" y="6016"/>
                </a:lnTo>
                <a:lnTo>
                  <a:pt x="1028646" y="2234"/>
                </a:lnTo>
                <a:lnTo>
                  <a:pt x="1038772" y="1374"/>
                </a:lnTo>
                <a:lnTo>
                  <a:pt x="1043322" y="999"/>
                </a:lnTo>
                <a:lnTo>
                  <a:pt x="1047872" y="649"/>
                </a:lnTo>
                <a:lnTo>
                  <a:pt x="10569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7"/>
          <p:cNvSpPr/>
          <p:nvPr/>
        </p:nvSpPr>
        <p:spPr>
          <a:xfrm>
            <a:off x="6621108" y="2700686"/>
            <a:ext cx="87630" cy="63500"/>
          </a:xfrm>
          <a:custGeom>
            <a:avLst/>
            <a:gdLst/>
            <a:ahLst/>
            <a:cxnLst/>
            <a:rect l="l" t="t" r="r" b="b"/>
            <a:pathLst>
              <a:path w="87629" h="63500">
                <a:moveTo>
                  <a:pt x="2249" y="62899"/>
                </a:moveTo>
                <a:lnTo>
                  <a:pt x="87524" y="28349"/>
                </a:lnTo>
                <a:lnTo>
                  <a:pt x="0" y="0"/>
                </a:lnTo>
                <a:lnTo>
                  <a:pt x="2249" y="628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8"/>
          <p:cNvSpPr/>
          <p:nvPr/>
        </p:nvSpPr>
        <p:spPr>
          <a:xfrm>
            <a:off x="833520" y="3045338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2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Training</a:t>
            </a:r>
            <a:endParaRPr lang="zh-CN" altLang="en-US" sz="3200" dirty="0"/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8604448" cy="1426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lang="en-US" b="1" dirty="0">
                <a:latin typeface="Arial"/>
                <a:cs typeface="Arial"/>
              </a:rPr>
              <a:t>3</a:t>
            </a:r>
            <a:r>
              <a:rPr sz="1800" dirty="0" smtClean="0">
                <a:latin typeface="Arial"/>
                <a:cs typeface="Arial"/>
              </a:rPr>
              <a:t>:</a:t>
            </a:r>
            <a:r>
              <a:rPr lang="en-US" altLang="zh-CN" sz="2000" spc="-5" dirty="0" smtClean="0">
                <a:latin typeface="Arial"/>
                <a:cs typeface="Arial"/>
              </a:rPr>
              <a:t> </a:t>
            </a:r>
            <a:r>
              <a:rPr lang="en-US" altLang="zh-CN" sz="2000" spc="-5" dirty="0">
                <a:latin typeface="Arial"/>
                <a:cs typeface="Arial"/>
              </a:rPr>
              <a:t>Extract</a:t>
            </a:r>
            <a:r>
              <a:rPr lang="en-US" altLang="zh-CN" sz="2000" spc="-25" dirty="0">
                <a:latin typeface="Arial"/>
                <a:cs typeface="Arial"/>
              </a:rPr>
              <a:t> </a:t>
            </a:r>
            <a:r>
              <a:rPr lang="en-US" altLang="zh-CN" sz="2000" spc="-5" dirty="0">
                <a:latin typeface="Arial"/>
                <a:cs typeface="Arial"/>
              </a:rPr>
              <a:t>features</a:t>
            </a:r>
            <a:endParaRPr lang="en-US" altLang="zh-CN" sz="2000" dirty="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20"/>
              </a:spcBef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Extract region proposals for all</a:t>
            </a:r>
            <a:r>
              <a:rPr lang="en-US" altLang="zh-CN" spc="50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images</a:t>
            </a:r>
            <a:endParaRPr lang="en-US" altLang="zh-CN" dirty="0">
              <a:latin typeface="Arial"/>
              <a:cs typeface="Arial"/>
            </a:endParaRPr>
          </a:p>
          <a:p>
            <a:pPr marL="469900" marR="5080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For each region: warp to CNN input size, run forward through CNN, save pool5  features to</a:t>
            </a:r>
            <a:r>
              <a:rPr lang="en-US" altLang="zh-CN" spc="-4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disk</a:t>
            </a:r>
            <a:endParaRPr lang="en-US" altLang="zh-CN" dirty="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lang="en-US" altLang="zh-CN" spc="-5" dirty="0">
                <a:latin typeface="Arial"/>
                <a:cs typeface="Arial"/>
              </a:rPr>
              <a:t>Have a big hard drive: features are ~200GB for PASCAL</a:t>
            </a:r>
            <a:r>
              <a:rPr lang="en-US" altLang="zh-CN" spc="12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dataset!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5"/>
          <p:cNvSpPr/>
          <p:nvPr/>
        </p:nvSpPr>
        <p:spPr>
          <a:xfrm>
            <a:off x="213374" y="3034137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"/>
          <p:cNvSpPr/>
          <p:nvPr/>
        </p:nvSpPr>
        <p:spPr>
          <a:xfrm>
            <a:off x="5285089" y="3128835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/>
          <p:cNvSpPr/>
          <p:nvPr/>
        </p:nvSpPr>
        <p:spPr>
          <a:xfrm>
            <a:off x="6355812" y="3553184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09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8"/>
          <p:cNvSpPr/>
          <p:nvPr/>
        </p:nvSpPr>
        <p:spPr>
          <a:xfrm>
            <a:off x="6355812" y="3454784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4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/>
          <p:cNvSpPr/>
          <p:nvPr/>
        </p:nvSpPr>
        <p:spPr>
          <a:xfrm>
            <a:off x="6355812" y="3454784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4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0"/>
          <p:cNvSpPr/>
          <p:nvPr/>
        </p:nvSpPr>
        <p:spPr>
          <a:xfrm>
            <a:off x="7121110" y="3553184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1"/>
          <p:cNvSpPr txBox="1"/>
          <p:nvPr/>
        </p:nvSpPr>
        <p:spPr>
          <a:xfrm>
            <a:off x="701182" y="4396844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13"/>
          <p:cNvSpPr txBox="1"/>
          <p:nvPr/>
        </p:nvSpPr>
        <p:spPr>
          <a:xfrm>
            <a:off x="6201810" y="3926996"/>
            <a:ext cx="11518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pool5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14"/>
          <p:cNvSpPr/>
          <p:nvPr/>
        </p:nvSpPr>
        <p:spPr>
          <a:xfrm>
            <a:off x="6002987" y="369723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/>
          <p:nvPr/>
        </p:nvSpPr>
        <p:spPr>
          <a:xfrm>
            <a:off x="6158237" y="365003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1987233" y="3034087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/>
          <p:nvPr/>
        </p:nvSpPr>
        <p:spPr>
          <a:xfrm>
            <a:off x="2347370" y="3104685"/>
            <a:ext cx="676910" cy="547370"/>
          </a:xfrm>
          <a:custGeom>
            <a:avLst/>
            <a:gdLst/>
            <a:ahLst/>
            <a:cxnLst/>
            <a:rect l="l" t="t" r="r" b="b"/>
            <a:pathLst>
              <a:path w="676910" h="547370">
                <a:moveTo>
                  <a:pt x="0" y="0"/>
                </a:moveTo>
                <a:lnTo>
                  <a:pt x="676498" y="0"/>
                </a:lnTo>
                <a:lnTo>
                  <a:pt x="676498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/>
          <p:cNvSpPr/>
          <p:nvPr/>
        </p:nvSpPr>
        <p:spPr>
          <a:xfrm>
            <a:off x="2396445" y="3068710"/>
            <a:ext cx="864235" cy="1170305"/>
          </a:xfrm>
          <a:custGeom>
            <a:avLst/>
            <a:gdLst/>
            <a:ahLst/>
            <a:cxnLst/>
            <a:rect l="l" t="t" r="r" b="b"/>
            <a:pathLst>
              <a:path w="864235" h="1170304">
                <a:moveTo>
                  <a:pt x="0" y="0"/>
                </a:moveTo>
                <a:lnTo>
                  <a:pt x="863698" y="0"/>
                </a:lnTo>
                <a:lnTo>
                  <a:pt x="863698" y="1170297"/>
                </a:lnTo>
                <a:lnTo>
                  <a:pt x="0" y="1170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/>
          <p:cNvSpPr/>
          <p:nvPr/>
        </p:nvSpPr>
        <p:spPr>
          <a:xfrm>
            <a:off x="3998266" y="3068720"/>
            <a:ext cx="548723" cy="516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/>
          <p:cNvSpPr/>
          <p:nvPr/>
        </p:nvSpPr>
        <p:spPr>
          <a:xfrm>
            <a:off x="3998266" y="3697234"/>
            <a:ext cx="548698" cy="516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/>
          <p:cNvSpPr txBox="1"/>
          <p:nvPr/>
        </p:nvSpPr>
        <p:spPr>
          <a:xfrm>
            <a:off x="2038796" y="4435192"/>
            <a:ext cx="14287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Region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22"/>
          <p:cNvSpPr txBox="1"/>
          <p:nvPr/>
        </p:nvSpPr>
        <p:spPr>
          <a:xfrm>
            <a:off x="3750934" y="4435192"/>
            <a:ext cx="1037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Crop +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Warp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23"/>
          <p:cNvSpPr/>
          <p:nvPr/>
        </p:nvSpPr>
        <p:spPr>
          <a:xfrm>
            <a:off x="7916846" y="3252922"/>
            <a:ext cx="602023" cy="797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/>
          <p:cNvSpPr txBox="1"/>
          <p:nvPr/>
        </p:nvSpPr>
        <p:spPr>
          <a:xfrm>
            <a:off x="5700026" y="4433554"/>
            <a:ext cx="11023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Forward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25"/>
          <p:cNvSpPr txBox="1"/>
          <p:nvPr/>
        </p:nvSpPr>
        <p:spPr>
          <a:xfrm>
            <a:off x="7605255" y="4433554"/>
            <a:ext cx="9937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Save to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1073" y="2759503"/>
            <a:ext cx="139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5" dirty="0">
                <a:latin typeface="Arial"/>
                <a:cs typeface="Arial"/>
              </a:rPr>
              <a:t>Convolution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2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Training</a:t>
            </a:r>
            <a:endParaRPr lang="zh-CN" altLang="en-US" sz="3200" dirty="0"/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74536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lang="en-US" b="1" dirty="0">
                <a:latin typeface="Arial"/>
                <a:cs typeface="Arial"/>
              </a:rPr>
              <a:t>4: </a:t>
            </a:r>
            <a:r>
              <a:rPr lang="en-US" dirty="0">
                <a:latin typeface="Arial"/>
                <a:cs typeface="Arial"/>
              </a:rPr>
              <a:t>Train one binary SVM per class to classify region features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7" name="object 6"/>
          <p:cNvSpPr/>
          <p:nvPr/>
        </p:nvSpPr>
        <p:spPr>
          <a:xfrm>
            <a:off x="4648200" y="1657350"/>
            <a:ext cx="870523" cy="90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/>
          <p:cNvSpPr/>
          <p:nvPr/>
        </p:nvSpPr>
        <p:spPr>
          <a:xfrm>
            <a:off x="2470044" y="1646446"/>
            <a:ext cx="1023497" cy="90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/>
          <p:cNvSpPr/>
          <p:nvPr/>
        </p:nvSpPr>
        <p:spPr>
          <a:xfrm>
            <a:off x="5675663" y="1646446"/>
            <a:ext cx="933748" cy="912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/>
          <p:cNvSpPr/>
          <p:nvPr/>
        </p:nvSpPr>
        <p:spPr>
          <a:xfrm>
            <a:off x="6705600" y="1657350"/>
            <a:ext cx="933748" cy="901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0"/>
          <p:cNvSpPr/>
          <p:nvPr/>
        </p:nvSpPr>
        <p:spPr>
          <a:xfrm>
            <a:off x="3615967" y="1646436"/>
            <a:ext cx="933748" cy="90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/>
          <p:cNvSpPr/>
          <p:nvPr/>
        </p:nvSpPr>
        <p:spPr>
          <a:xfrm>
            <a:off x="7669184" y="1646439"/>
            <a:ext cx="1023497" cy="901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9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0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1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2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3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/>
          <p:cNvSpPr/>
          <p:nvPr/>
        </p:nvSpPr>
        <p:spPr>
          <a:xfrm>
            <a:off x="2737569" y="3662367"/>
            <a:ext cx="2672631" cy="49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5"/>
          <p:cNvSpPr txBox="1"/>
          <p:nvPr/>
        </p:nvSpPr>
        <p:spPr>
          <a:xfrm>
            <a:off x="3403845" y="4257202"/>
            <a:ext cx="23361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Positive samples for cat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26"/>
          <p:cNvSpPr/>
          <p:nvPr/>
        </p:nvSpPr>
        <p:spPr>
          <a:xfrm>
            <a:off x="6019800" y="3695067"/>
            <a:ext cx="2485531" cy="4930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/>
          <p:cNvSpPr txBox="1"/>
          <p:nvPr/>
        </p:nvSpPr>
        <p:spPr>
          <a:xfrm>
            <a:off x="6526096" y="4257202"/>
            <a:ext cx="24155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Negative samples for cat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28"/>
          <p:cNvSpPr txBox="1"/>
          <p:nvPr/>
        </p:nvSpPr>
        <p:spPr>
          <a:xfrm>
            <a:off x="377648" y="2030700"/>
            <a:ext cx="18332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377648" y="3010020"/>
            <a:ext cx="18732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Cached 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2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Training</a:t>
            </a:r>
            <a:endParaRPr lang="zh-CN" alt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539552" y="1131590"/>
            <a:ext cx="8496944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lang="en-US" b="1" dirty="0">
                <a:latin typeface="Arial"/>
                <a:cs typeface="Arial"/>
              </a:rPr>
              <a:t>5 (</a:t>
            </a:r>
            <a:r>
              <a:rPr lang="en-US" b="1" dirty="0" err="1">
                <a:latin typeface="Arial"/>
                <a:cs typeface="Arial"/>
              </a:rPr>
              <a:t>bbox</a:t>
            </a:r>
            <a:r>
              <a:rPr lang="en-US" b="1" dirty="0">
                <a:latin typeface="Arial"/>
                <a:cs typeface="Arial"/>
              </a:rPr>
              <a:t> regression): </a:t>
            </a:r>
            <a:r>
              <a:rPr lang="en-US" dirty="0">
                <a:latin typeface="Arial"/>
                <a:cs typeface="Arial"/>
              </a:rPr>
              <a:t>For each class, train a linear regression model to map from  cached features to offsets to GT boxes to make up for “slightly wrong” proposals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3211726" y="2091709"/>
            <a:ext cx="1023497" cy="90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/>
          <p:cNvSpPr txBox="1"/>
          <p:nvPr/>
        </p:nvSpPr>
        <p:spPr>
          <a:xfrm>
            <a:off x="662130" y="2235923"/>
            <a:ext cx="18332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662130" y="3215244"/>
            <a:ext cx="18732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Cached 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3670225" y="309280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0"/>
          <p:cNvSpPr/>
          <p:nvPr/>
        </p:nvSpPr>
        <p:spPr>
          <a:xfrm>
            <a:off x="3670225" y="309280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1"/>
          <p:cNvSpPr txBox="1"/>
          <p:nvPr/>
        </p:nvSpPr>
        <p:spPr>
          <a:xfrm>
            <a:off x="555831" y="4037113"/>
            <a:ext cx="189293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03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Regression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targets  (dx, dy, dw,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dh)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Normalized 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3048912" y="4255367"/>
            <a:ext cx="134937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(0, 0, 0,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Proposal 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13"/>
          <p:cNvSpPr/>
          <p:nvPr/>
        </p:nvSpPr>
        <p:spPr>
          <a:xfrm>
            <a:off x="5544496" y="306955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/>
          <p:nvPr/>
        </p:nvSpPr>
        <p:spPr>
          <a:xfrm>
            <a:off x="5544496" y="306955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/>
          <p:cNvSpPr txBox="1"/>
          <p:nvPr/>
        </p:nvSpPr>
        <p:spPr>
          <a:xfrm>
            <a:off x="5086174" y="4232116"/>
            <a:ext cx="1023619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(.25, 0, 0,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65735" marR="5080" indent="-15367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far to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left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16"/>
          <p:cNvSpPr/>
          <p:nvPr/>
        </p:nvSpPr>
        <p:spPr>
          <a:xfrm>
            <a:off x="5085997" y="2080084"/>
            <a:ext cx="1023497" cy="90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7"/>
          <p:cNvSpPr/>
          <p:nvPr/>
        </p:nvSpPr>
        <p:spPr>
          <a:xfrm>
            <a:off x="7571167" y="307135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/>
          <p:cNvSpPr/>
          <p:nvPr/>
        </p:nvSpPr>
        <p:spPr>
          <a:xfrm>
            <a:off x="7571167" y="3071357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/>
          <p:cNvSpPr txBox="1"/>
          <p:nvPr/>
        </p:nvSpPr>
        <p:spPr>
          <a:xfrm>
            <a:off x="7004253" y="4232116"/>
            <a:ext cx="1240155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(0, 0, -0.125,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21285" marR="113030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wide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20"/>
          <p:cNvSpPr/>
          <p:nvPr/>
        </p:nvSpPr>
        <p:spPr>
          <a:xfrm>
            <a:off x="7112668" y="2080984"/>
            <a:ext cx="1023497" cy="901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</a:t>
            </a:r>
            <a:r>
              <a:rPr lang="en-US" altLang="zh-CN" sz="3200" spc="-5" dirty="0"/>
              <a:t>Bounding Box Regression</a:t>
            </a:r>
            <a:endParaRPr lang="zh-CN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03229"/>
            <a:ext cx="6274147" cy="401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/>
          <p:nvPr/>
        </p:nvSpPr>
        <p:spPr>
          <a:xfrm>
            <a:off x="1115616" y="1347614"/>
            <a:ext cx="6789936" cy="353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R-CNN: Results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007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Object detection: benchmarks</a:t>
            </a:r>
            <a:endParaRPr lang="zh-CN" altLang="en-US" sz="3200" dirty="0"/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42246"/>
              </p:ext>
            </p:extLst>
          </p:nvPr>
        </p:nvGraphicFramePr>
        <p:xfrm>
          <a:off x="1259632" y="1401042"/>
          <a:ext cx="6437347" cy="2826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359"/>
                <a:gridCol w="1196022"/>
                <a:gridCol w="1526621"/>
                <a:gridCol w="2105345"/>
              </a:tblGrid>
              <a:tr h="811498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 marR="23495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PASCAL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VOC  (2010)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 marR="14859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ImageNet  Detection  (ILSVRC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90575" marR="610870" indent="-172720">
                        <a:lnSpc>
                          <a:spcPts val="165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MS-COCO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8">
                <a:tc>
                  <a:txBody>
                    <a:bodyPr/>
                    <a:lstStyle/>
                    <a:p>
                      <a:pPr marL="503555" marR="377190" indent="-118745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classes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1498">
                <a:tc>
                  <a:txBody>
                    <a:bodyPr/>
                    <a:lstStyle/>
                    <a:p>
                      <a:pPr marL="209550" marR="20193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 of  images (train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+  val)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~470k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~120k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8">
                <a:tc>
                  <a:txBody>
                    <a:bodyPr/>
                    <a:lstStyle/>
                    <a:p>
                      <a:pPr marL="557530" marR="110489" indent="-440055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Mean objects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per  image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7.2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R-CNN: </a:t>
            </a:r>
            <a:r>
              <a:rPr lang="en-US" altLang="zh-CN" sz="3200" dirty="0" smtClean="0"/>
              <a:t>Disadvantages</a:t>
            </a:r>
            <a:endParaRPr lang="zh-CN" altLang="en-US" sz="32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Training and testing is </a:t>
            </a:r>
            <a:r>
              <a:rPr lang="en-US" altLang="zh-CN" sz="2000" dirty="0">
                <a:solidFill>
                  <a:srgbClr val="FF0000"/>
                </a:solidFill>
              </a:rPr>
              <a:t>expensive in space and time.</a:t>
            </a:r>
          </a:p>
          <a:p>
            <a:pPr lvl="1"/>
            <a:r>
              <a:rPr lang="en-US" altLang="zh-CN" sz="1600" dirty="0"/>
              <a:t>Why: for each image, one need to extract CNN features for about 2k object proposals and make classification. But the features are shared in space.</a:t>
            </a:r>
          </a:p>
          <a:p>
            <a:r>
              <a:rPr lang="en-US" altLang="zh-CN" sz="2000" dirty="0"/>
              <a:t>Relays on the region proposal method(selective search)</a:t>
            </a:r>
          </a:p>
          <a:p>
            <a:r>
              <a:rPr lang="en-US" altLang="zh-CN" sz="2000" dirty="0"/>
              <a:t>Training is a </a:t>
            </a:r>
            <a:r>
              <a:rPr lang="en-US" altLang="zh-CN" sz="2000" dirty="0">
                <a:solidFill>
                  <a:srgbClr val="FF0000"/>
                </a:solidFill>
              </a:rPr>
              <a:t>multi-stage</a:t>
            </a:r>
            <a:r>
              <a:rPr lang="en-US" altLang="zh-CN" sz="2000" dirty="0"/>
              <a:t> pipeline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31790"/>
            <a:ext cx="7213722" cy="15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 R-CNN</a:t>
            </a:r>
            <a:endParaRPr lang="zh-CN" altLang="en-US" sz="3200" dirty="0"/>
          </a:p>
        </p:txBody>
      </p:sp>
      <p:sp>
        <p:nvSpPr>
          <p:cNvPr id="7" name="object 7"/>
          <p:cNvSpPr/>
          <p:nvPr/>
        </p:nvSpPr>
        <p:spPr>
          <a:xfrm>
            <a:off x="4788024" y="954266"/>
            <a:ext cx="4176464" cy="392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467544" y="954266"/>
            <a:ext cx="3699581" cy="3927842"/>
          </a:xfrm>
          <a:prstGeom prst="rect">
            <a:avLst/>
          </a:prstGeom>
          <a:blipFill>
            <a:blip r:embed="rId3" cstate="print"/>
            <a:srcRect/>
            <a:stretch>
              <a:fillRect r="-5398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右箭头 2"/>
          <p:cNvSpPr/>
          <p:nvPr/>
        </p:nvSpPr>
        <p:spPr>
          <a:xfrm>
            <a:off x="4239133" y="2675871"/>
            <a:ext cx="6208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0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83518"/>
            <a:ext cx="5805260" cy="244827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754014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7614"/>
            <a:ext cx="7945710" cy="336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Basic computer vision tasks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4479672" y="1131590"/>
            <a:ext cx="2016224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6730986" y="344869"/>
            <a:ext cx="214693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R-CNN Problem </a:t>
            </a:r>
            <a:r>
              <a:rPr sz="1600" b="1" dirty="0">
                <a:latin typeface="Arial"/>
                <a:cs typeface="Arial"/>
              </a:rPr>
              <a:t>#1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Slow at test-time due to  independent forward  passes of 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638911" y="2297420"/>
            <a:ext cx="586798" cy="205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 txBox="1"/>
          <p:nvPr/>
        </p:nvSpPr>
        <p:spPr>
          <a:xfrm>
            <a:off x="7279682" y="2620394"/>
            <a:ext cx="1730375" cy="149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Share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computation  of convolutional  layers between  proposals for an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524" y="52574"/>
            <a:ext cx="6381437" cy="4524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11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0986" y="344869"/>
            <a:ext cx="214693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R-CNN Problem </a:t>
            </a:r>
            <a:r>
              <a:rPr sz="1600" b="1" dirty="0">
                <a:latin typeface="Arial"/>
                <a:cs typeface="Arial"/>
              </a:rPr>
              <a:t>#1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Slow at test-time due to  independent forward  passes of 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8911" y="2297420"/>
            <a:ext cx="586798" cy="205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79682" y="2620394"/>
            <a:ext cx="1730375" cy="149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Share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computation  of convolutional  layers between  proposals for an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24" y="52574"/>
            <a:ext cx="6381437" cy="4524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  <p:extLst>
      <p:ext uri="{BB962C8B-B14F-4D97-AF65-F5344CB8AC3E}">
        <p14:creationId xmlns:p14="http://schemas.microsoft.com/office/powerpoint/2010/main" val="39970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721" y="47099"/>
            <a:ext cx="5175989" cy="4538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2036" y="215345"/>
            <a:ext cx="2520315" cy="99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#2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Post-hoc training: CNN not  updated in response to final  classifiers 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regressors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2036" y="1948892"/>
            <a:ext cx="2306320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#3: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Complex training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pipeline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339" y="3187139"/>
            <a:ext cx="2644140" cy="1289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82245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Just train the whole system  end-to-end all 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once!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5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5" name="object 5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5" name="object 5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673" y="745904"/>
            <a:ext cx="3793154" cy="2143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233642" y="814195"/>
            <a:ext cx="185293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Project region proposal  onto conv feature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98618" y="1194262"/>
            <a:ext cx="1032510" cy="902969"/>
          </a:xfrm>
          <a:custGeom>
            <a:avLst/>
            <a:gdLst/>
            <a:ahLst/>
            <a:cxnLst/>
            <a:rect l="l" t="t" r="r" b="b"/>
            <a:pathLst>
              <a:path w="1032510" h="902969">
                <a:moveTo>
                  <a:pt x="0" y="902688"/>
                </a:moveTo>
                <a:lnTo>
                  <a:pt x="1382" y="864541"/>
                </a:lnTo>
                <a:lnTo>
                  <a:pt x="5453" y="826628"/>
                </a:lnTo>
                <a:lnTo>
                  <a:pt x="12082" y="789092"/>
                </a:lnTo>
                <a:lnTo>
                  <a:pt x="21116" y="752073"/>
                </a:lnTo>
                <a:lnTo>
                  <a:pt x="32415" y="715621"/>
                </a:lnTo>
                <a:lnTo>
                  <a:pt x="45808" y="679867"/>
                </a:lnTo>
                <a:lnTo>
                  <a:pt x="61109" y="644939"/>
                </a:lnTo>
                <a:lnTo>
                  <a:pt x="78208" y="610787"/>
                </a:lnTo>
                <a:lnTo>
                  <a:pt x="96921" y="577527"/>
                </a:lnTo>
                <a:lnTo>
                  <a:pt x="117106" y="545189"/>
                </a:lnTo>
                <a:lnTo>
                  <a:pt x="138685" y="513715"/>
                </a:lnTo>
                <a:lnTo>
                  <a:pt x="161541" y="483129"/>
                </a:lnTo>
                <a:lnTo>
                  <a:pt x="185561" y="453454"/>
                </a:lnTo>
                <a:lnTo>
                  <a:pt x="210638" y="424706"/>
                </a:lnTo>
                <a:lnTo>
                  <a:pt x="236740" y="396827"/>
                </a:lnTo>
                <a:lnTo>
                  <a:pt x="263705" y="369908"/>
                </a:lnTo>
                <a:lnTo>
                  <a:pt x="291594" y="343817"/>
                </a:lnTo>
                <a:lnTo>
                  <a:pt x="320253" y="318642"/>
                </a:lnTo>
                <a:lnTo>
                  <a:pt x="349688" y="294328"/>
                </a:lnTo>
                <a:lnTo>
                  <a:pt x="379792" y="270920"/>
                </a:lnTo>
                <a:lnTo>
                  <a:pt x="410573" y="248373"/>
                </a:lnTo>
                <a:lnTo>
                  <a:pt x="441966" y="226707"/>
                </a:lnTo>
                <a:lnTo>
                  <a:pt x="473911" y="205938"/>
                </a:lnTo>
                <a:lnTo>
                  <a:pt x="506439" y="186025"/>
                </a:lnTo>
                <a:lnTo>
                  <a:pt x="539498" y="166986"/>
                </a:lnTo>
                <a:lnTo>
                  <a:pt x="573043" y="148838"/>
                </a:lnTo>
                <a:lnTo>
                  <a:pt x="607025" y="131594"/>
                </a:lnTo>
                <a:lnTo>
                  <a:pt x="641492" y="115228"/>
                </a:lnTo>
                <a:lnTo>
                  <a:pt x="676402" y="99760"/>
                </a:lnTo>
                <a:lnTo>
                  <a:pt x="711718" y="85210"/>
                </a:lnTo>
                <a:lnTo>
                  <a:pt x="747398" y="71598"/>
                </a:lnTo>
                <a:lnTo>
                  <a:pt x="783388" y="58951"/>
                </a:lnTo>
                <a:lnTo>
                  <a:pt x="819737" y="47258"/>
                </a:lnTo>
                <a:lnTo>
                  <a:pt x="856338" y="36561"/>
                </a:lnTo>
                <a:lnTo>
                  <a:pt x="893253" y="26855"/>
                </a:lnTo>
                <a:lnTo>
                  <a:pt x="930451" y="18166"/>
                </a:lnTo>
                <a:lnTo>
                  <a:pt x="967798" y="10540"/>
                </a:lnTo>
                <a:lnTo>
                  <a:pt x="978623" y="8534"/>
                </a:lnTo>
                <a:lnTo>
                  <a:pt x="1006422" y="3804"/>
                </a:lnTo>
                <a:lnTo>
                  <a:pt x="1011072" y="3064"/>
                </a:lnTo>
                <a:lnTo>
                  <a:pt x="1015697" y="2352"/>
                </a:lnTo>
                <a:lnTo>
                  <a:pt x="1020372" y="1662"/>
                </a:lnTo>
                <a:lnTo>
                  <a:pt x="1022697" y="1317"/>
                </a:lnTo>
                <a:lnTo>
                  <a:pt x="1025022" y="979"/>
                </a:lnTo>
                <a:lnTo>
                  <a:pt x="1027347" y="647"/>
                </a:lnTo>
                <a:lnTo>
                  <a:pt x="1031972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27291" y="1147180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5">
                <a:moveTo>
                  <a:pt x="6599" y="94164"/>
                </a:moveTo>
                <a:lnTo>
                  <a:pt x="132649" y="37997"/>
                </a:lnTo>
                <a:lnTo>
                  <a:pt x="0" y="0"/>
                </a:lnTo>
                <a:lnTo>
                  <a:pt x="6599" y="9416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4590" y="1023845"/>
            <a:ext cx="166497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Divide projected  region into h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w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105218" y="2077900"/>
          <a:ext cx="548695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3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0889" y="2281587"/>
            <a:ext cx="535305" cy="501015"/>
          </a:xfrm>
          <a:custGeom>
            <a:avLst/>
            <a:gdLst/>
            <a:ahLst/>
            <a:cxnLst/>
            <a:rect l="l" t="t" r="r" b="b"/>
            <a:pathLst>
              <a:path w="535304" h="501014">
                <a:moveTo>
                  <a:pt x="0" y="0"/>
                </a:moveTo>
                <a:lnTo>
                  <a:pt x="534823" y="0"/>
                </a:lnTo>
                <a:lnTo>
                  <a:pt x="534823" y="500606"/>
                </a:lnTo>
                <a:lnTo>
                  <a:pt x="0" y="50060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40889" y="1707901"/>
            <a:ext cx="1108710" cy="1074420"/>
          </a:xfrm>
          <a:custGeom>
            <a:avLst/>
            <a:gdLst/>
            <a:ahLst/>
            <a:cxnLst/>
            <a:rect l="l" t="t" r="r" b="b"/>
            <a:pathLst>
              <a:path w="1108710" h="1074420">
                <a:moveTo>
                  <a:pt x="0" y="573686"/>
                </a:moveTo>
                <a:lnTo>
                  <a:pt x="573698" y="0"/>
                </a:lnTo>
                <a:lnTo>
                  <a:pt x="1108497" y="0"/>
                </a:lnTo>
                <a:lnTo>
                  <a:pt x="1108497" y="500611"/>
                </a:lnTo>
                <a:lnTo>
                  <a:pt x="534823" y="1074292"/>
                </a:lnTo>
                <a:lnTo>
                  <a:pt x="0" y="1074292"/>
                </a:lnTo>
                <a:lnTo>
                  <a:pt x="0" y="573686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0889" y="1707901"/>
            <a:ext cx="1108710" cy="574040"/>
          </a:xfrm>
          <a:custGeom>
            <a:avLst/>
            <a:gdLst/>
            <a:ahLst/>
            <a:cxnLst/>
            <a:rect l="l" t="t" r="r" b="b"/>
            <a:pathLst>
              <a:path w="1108710" h="574039">
                <a:moveTo>
                  <a:pt x="0" y="573686"/>
                </a:moveTo>
                <a:lnTo>
                  <a:pt x="534823" y="573686"/>
                </a:lnTo>
                <a:lnTo>
                  <a:pt x="11084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5713" y="2281587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6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1189" y="2373767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6614" y="2479072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889" y="2576519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3164" y="2683519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5354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0838" y="227056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5538" y="2265983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8064" y="226925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70614" y="227252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105218" y="2077900"/>
          <a:ext cx="548695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382087" y="856710"/>
            <a:ext cx="126047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Max-pool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2087" y="1066260"/>
            <a:ext cx="10725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each grid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98568" y="1115827"/>
            <a:ext cx="741045" cy="981710"/>
          </a:xfrm>
          <a:custGeom>
            <a:avLst/>
            <a:gdLst/>
            <a:ahLst/>
            <a:cxnLst/>
            <a:rect l="l" t="t" r="r" b="b"/>
            <a:pathLst>
              <a:path w="741045" h="981710">
                <a:moveTo>
                  <a:pt x="0" y="981218"/>
                </a:moveTo>
                <a:lnTo>
                  <a:pt x="871" y="943034"/>
                </a:lnTo>
                <a:lnTo>
                  <a:pt x="3446" y="904995"/>
                </a:lnTo>
                <a:lnTo>
                  <a:pt x="7681" y="867054"/>
                </a:lnTo>
                <a:lnTo>
                  <a:pt x="13515" y="829355"/>
                </a:lnTo>
                <a:lnTo>
                  <a:pt x="20891" y="791945"/>
                </a:lnTo>
                <a:lnTo>
                  <a:pt x="29756" y="754870"/>
                </a:lnTo>
                <a:lnTo>
                  <a:pt x="40053" y="718177"/>
                </a:lnTo>
                <a:lnTo>
                  <a:pt x="51729" y="681909"/>
                </a:lnTo>
                <a:lnTo>
                  <a:pt x="64766" y="646020"/>
                </a:lnTo>
                <a:lnTo>
                  <a:pt x="79084" y="610647"/>
                </a:lnTo>
                <a:lnTo>
                  <a:pt x="94629" y="575833"/>
                </a:lnTo>
                <a:lnTo>
                  <a:pt x="111396" y="541533"/>
                </a:lnTo>
                <a:lnTo>
                  <a:pt x="129294" y="507879"/>
                </a:lnTo>
                <a:lnTo>
                  <a:pt x="148323" y="474829"/>
                </a:lnTo>
                <a:lnTo>
                  <a:pt x="168443" y="442427"/>
                </a:lnTo>
                <a:lnTo>
                  <a:pt x="189610" y="410720"/>
                </a:lnTo>
                <a:lnTo>
                  <a:pt x="211843" y="379675"/>
                </a:lnTo>
                <a:lnTo>
                  <a:pt x="235047" y="349420"/>
                </a:lnTo>
                <a:lnTo>
                  <a:pt x="259242" y="319928"/>
                </a:lnTo>
                <a:lnTo>
                  <a:pt x="284393" y="291251"/>
                </a:lnTo>
                <a:lnTo>
                  <a:pt x="310499" y="263411"/>
                </a:lnTo>
                <a:lnTo>
                  <a:pt x="337498" y="236489"/>
                </a:lnTo>
                <a:lnTo>
                  <a:pt x="365423" y="210480"/>
                </a:lnTo>
                <a:lnTo>
                  <a:pt x="394243" y="185449"/>
                </a:lnTo>
                <a:lnTo>
                  <a:pt x="423923" y="161465"/>
                </a:lnTo>
                <a:lnTo>
                  <a:pt x="454429" y="138596"/>
                </a:lnTo>
                <a:lnTo>
                  <a:pt x="485807" y="116859"/>
                </a:lnTo>
                <a:lnTo>
                  <a:pt x="517942" y="96388"/>
                </a:lnTo>
                <a:lnTo>
                  <a:pt x="550879" y="77211"/>
                </a:lnTo>
                <a:lnTo>
                  <a:pt x="584621" y="59395"/>
                </a:lnTo>
                <a:lnTo>
                  <a:pt x="619060" y="43070"/>
                </a:lnTo>
                <a:lnTo>
                  <a:pt x="654193" y="28309"/>
                </a:lnTo>
                <a:lnTo>
                  <a:pt x="657423" y="27047"/>
                </a:lnTo>
                <a:lnTo>
                  <a:pt x="693262" y="14105"/>
                </a:lnTo>
                <a:lnTo>
                  <a:pt x="698848" y="12264"/>
                </a:lnTo>
                <a:lnTo>
                  <a:pt x="705773" y="10007"/>
                </a:lnTo>
                <a:lnTo>
                  <a:pt x="735423" y="1364"/>
                </a:lnTo>
                <a:lnTo>
                  <a:pt x="7405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2891" y="1069040"/>
            <a:ext cx="135255" cy="93980"/>
          </a:xfrm>
          <a:custGeom>
            <a:avLst/>
            <a:gdLst/>
            <a:ahLst/>
            <a:cxnLst/>
            <a:rect l="l" t="t" r="r" b="b"/>
            <a:pathLst>
              <a:path w="135254" h="93980">
                <a:moveTo>
                  <a:pt x="12424" y="93574"/>
                </a:moveTo>
                <a:lnTo>
                  <a:pt x="134774" y="29709"/>
                </a:lnTo>
                <a:lnTo>
                  <a:pt x="0" y="0"/>
                </a:lnTo>
                <a:lnTo>
                  <a:pt x="12424" y="9357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0663" y="1093247"/>
            <a:ext cx="201295" cy="443865"/>
          </a:xfrm>
          <a:custGeom>
            <a:avLst/>
            <a:gdLst/>
            <a:ahLst/>
            <a:cxnLst/>
            <a:rect l="l" t="t" r="r" b="b"/>
            <a:pathLst>
              <a:path w="201295" h="443865">
                <a:moveTo>
                  <a:pt x="0" y="0"/>
                </a:moveTo>
                <a:lnTo>
                  <a:pt x="36261" y="11720"/>
                </a:lnTo>
                <a:lnTo>
                  <a:pt x="64804" y="36967"/>
                </a:lnTo>
                <a:lnTo>
                  <a:pt x="87678" y="67523"/>
                </a:lnTo>
                <a:lnTo>
                  <a:pt x="106751" y="100539"/>
                </a:lnTo>
                <a:lnTo>
                  <a:pt x="123111" y="134961"/>
                </a:lnTo>
                <a:lnTo>
                  <a:pt x="137412" y="170378"/>
                </a:lnTo>
                <a:lnTo>
                  <a:pt x="149987" y="206412"/>
                </a:lnTo>
                <a:lnTo>
                  <a:pt x="161080" y="242869"/>
                </a:lnTo>
                <a:lnTo>
                  <a:pt x="170890" y="279741"/>
                </a:lnTo>
                <a:lnTo>
                  <a:pt x="179519" y="316918"/>
                </a:lnTo>
                <a:lnTo>
                  <a:pt x="187034" y="354277"/>
                </a:lnTo>
                <a:lnTo>
                  <a:pt x="193049" y="388989"/>
                </a:lnTo>
                <a:lnTo>
                  <a:pt x="198399" y="425379"/>
                </a:lnTo>
                <a:lnTo>
                  <a:pt x="199024" y="429984"/>
                </a:lnTo>
                <a:lnTo>
                  <a:pt x="200724" y="44356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4288" y="1533934"/>
            <a:ext cx="94615" cy="132715"/>
          </a:xfrm>
          <a:custGeom>
            <a:avLst/>
            <a:gdLst/>
            <a:ahLst/>
            <a:cxnLst/>
            <a:rect l="l" t="t" r="r" b="b"/>
            <a:pathLst>
              <a:path w="94614" h="132714">
                <a:moveTo>
                  <a:pt x="0" y="5767"/>
                </a:moveTo>
                <a:lnTo>
                  <a:pt x="55024" y="132317"/>
                </a:lnTo>
                <a:lnTo>
                  <a:pt x="94199" y="0"/>
                </a:lnTo>
                <a:lnTo>
                  <a:pt x="0" y="576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80896" y="3109451"/>
            <a:ext cx="150749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RoI conv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region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00000" y="3128889"/>
            <a:ext cx="23768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layers expect  low-res conv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26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0889" y="2281587"/>
            <a:ext cx="535305" cy="501015"/>
          </a:xfrm>
          <a:custGeom>
            <a:avLst/>
            <a:gdLst/>
            <a:ahLst/>
            <a:cxnLst/>
            <a:rect l="l" t="t" r="r" b="b"/>
            <a:pathLst>
              <a:path w="535304" h="501014">
                <a:moveTo>
                  <a:pt x="0" y="0"/>
                </a:moveTo>
                <a:lnTo>
                  <a:pt x="534823" y="0"/>
                </a:lnTo>
                <a:lnTo>
                  <a:pt x="534823" y="500606"/>
                </a:lnTo>
                <a:lnTo>
                  <a:pt x="0" y="50060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40889" y="1707901"/>
            <a:ext cx="1108710" cy="1074420"/>
          </a:xfrm>
          <a:custGeom>
            <a:avLst/>
            <a:gdLst/>
            <a:ahLst/>
            <a:cxnLst/>
            <a:rect l="l" t="t" r="r" b="b"/>
            <a:pathLst>
              <a:path w="1108710" h="1074420">
                <a:moveTo>
                  <a:pt x="0" y="573686"/>
                </a:moveTo>
                <a:lnTo>
                  <a:pt x="573698" y="0"/>
                </a:lnTo>
                <a:lnTo>
                  <a:pt x="1108497" y="0"/>
                </a:lnTo>
                <a:lnTo>
                  <a:pt x="1108497" y="500611"/>
                </a:lnTo>
                <a:lnTo>
                  <a:pt x="534823" y="1074292"/>
                </a:lnTo>
                <a:lnTo>
                  <a:pt x="0" y="1074292"/>
                </a:lnTo>
                <a:lnTo>
                  <a:pt x="0" y="573686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0889" y="1707901"/>
            <a:ext cx="1108710" cy="574040"/>
          </a:xfrm>
          <a:custGeom>
            <a:avLst/>
            <a:gdLst/>
            <a:ahLst/>
            <a:cxnLst/>
            <a:rect l="l" t="t" r="r" b="b"/>
            <a:pathLst>
              <a:path w="1108710" h="574039">
                <a:moveTo>
                  <a:pt x="0" y="573686"/>
                </a:moveTo>
                <a:lnTo>
                  <a:pt x="534823" y="573686"/>
                </a:lnTo>
                <a:lnTo>
                  <a:pt x="11084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5713" y="2281587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6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1189" y="2373767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6614" y="2479072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889" y="2576519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3164" y="2683519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5354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0838" y="227056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5538" y="2265983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8064" y="226925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70614" y="227252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105218" y="2077900"/>
          <a:ext cx="548695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382087" y="856710"/>
            <a:ext cx="162623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Can back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propagate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2087" y="1066260"/>
            <a:ext cx="17443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similar to </a:t>
            </a:r>
            <a:r>
              <a:rPr sz="1400" dirty="0">
                <a:latin typeface="Arial"/>
                <a:cs typeface="Arial"/>
              </a:rPr>
              <a:t>max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15593" y="1093247"/>
            <a:ext cx="894080" cy="833755"/>
          </a:xfrm>
          <a:custGeom>
            <a:avLst/>
            <a:gdLst/>
            <a:ahLst/>
            <a:cxnLst/>
            <a:rect l="l" t="t" r="r" b="b"/>
            <a:pathLst>
              <a:path w="894079" h="833755">
                <a:moveTo>
                  <a:pt x="0" y="833195"/>
                </a:moveTo>
                <a:lnTo>
                  <a:pt x="8124" y="795931"/>
                </a:lnTo>
                <a:lnTo>
                  <a:pt x="17715" y="759039"/>
                </a:lnTo>
                <a:lnTo>
                  <a:pt x="28710" y="722552"/>
                </a:lnTo>
                <a:lnTo>
                  <a:pt x="41089" y="686422"/>
                </a:lnTo>
                <a:lnTo>
                  <a:pt x="54775" y="650789"/>
                </a:lnTo>
                <a:lnTo>
                  <a:pt x="69712" y="615704"/>
                </a:lnTo>
                <a:lnTo>
                  <a:pt x="85862" y="581172"/>
                </a:lnTo>
                <a:lnTo>
                  <a:pt x="103210" y="547175"/>
                </a:lnTo>
                <a:lnTo>
                  <a:pt x="121713" y="513761"/>
                </a:lnTo>
                <a:lnTo>
                  <a:pt x="141278" y="481059"/>
                </a:lnTo>
                <a:lnTo>
                  <a:pt x="161964" y="448946"/>
                </a:lnTo>
                <a:lnTo>
                  <a:pt x="183681" y="417553"/>
                </a:lnTo>
                <a:lnTo>
                  <a:pt x="206386" y="386926"/>
                </a:lnTo>
                <a:lnTo>
                  <a:pt x="230101" y="357035"/>
                </a:lnTo>
                <a:lnTo>
                  <a:pt x="254791" y="327934"/>
                </a:lnTo>
                <a:lnTo>
                  <a:pt x="280451" y="299644"/>
                </a:lnTo>
                <a:lnTo>
                  <a:pt x="306978" y="272294"/>
                </a:lnTo>
                <a:lnTo>
                  <a:pt x="334449" y="245823"/>
                </a:lnTo>
                <a:lnTo>
                  <a:pt x="362832" y="220298"/>
                </a:lnTo>
                <a:lnTo>
                  <a:pt x="392094" y="195784"/>
                </a:lnTo>
                <a:lnTo>
                  <a:pt x="422202" y="172350"/>
                </a:lnTo>
                <a:lnTo>
                  <a:pt x="453120" y="150066"/>
                </a:lnTo>
                <a:lnTo>
                  <a:pt x="484894" y="128952"/>
                </a:lnTo>
                <a:lnTo>
                  <a:pt x="517491" y="109093"/>
                </a:lnTo>
                <a:lnTo>
                  <a:pt x="550875" y="90574"/>
                </a:lnTo>
                <a:lnTo>
                  <a:pt x="585008" y="73488"/>
                </a:lnTo>
                <a:lnTo>
                  <a:pt x="619848" y="57927"/>
                </a:lnTo>
                <a:lnTo>
                  <a:pt x="655354" y="43987"/>
                </a:lnTo>
                <a:lnTo>
                  <a:pt x="691479" y="31768"/>
                </a:lnTo>
                <a:lnTo>
                  <a:pt x="728177" y="21371"/>
                </a:lnTo>
                <a:lnTo>
                  <a:pt x="765398" y="12901"/>
                </a:lnTo>
                <a:lnTo>
                  <a:pt x="802998" y="6480"/>
                </a:lnTo>
                <a:lnTo>
                  <a:pt x="840920" y="2202"/>
                </a:lnTo>
                <a:lnTo>
                  <a:pt x="879017" y="168"/>
                </a:lnTo>
                <a:lnTo>
                  <a:pt x="89338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8643" y="1921756"/>
            <a:ext cx="93980" cy="133985"/>
          </a:xfrm>
          <a:custGeom>
            <a:avLst/>
            <a:gdLst/>
            <a:ahLst/>
            <a:cxnLst/>
            <a:rect l="l" t="t" r="r" b="b"/>
            <a:pathLst>
              <a:path w="93979" h="133985">
                <a:moveTo>
                  <a:pt x="0" y="0"/>
                </a:moveTo>
                <a:lnTo>
                  <a:pt x="34074" y="133722"/>
                </a:lnTo>
                <a:lnTo>
                  <a:pt x="93924" y="937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81862" y="1162435"/>
            <a:ext cx="545465" cy="546100"/>
          </a:xfrm>
          <a:custGeom>
            <a:avLst/>
            <a:gdLst/>
            <a:ahLst/>
            <a:cxnLst/>
            <a:rect l="l" t="t" r="r" b="b"/>
            <a:pathLst>
              <a:path w="545465" h="546100">
                <a:moveTo>
                  <a:pt x="464074" y="0"/>
                </a:moveTo>
                <a:lnTo>
                  <a:pt x="490391" y="27561"/>
                </a:lnTo>
                <a:lnTo>
                  <a:pt x="512955" y="58349"/>
                </a:lnTo>
                <a:lnTo>
                  <a:pt x="530794" y="92056"/>
                </a:lnTo>
                <a:lnTo>
                  <a:pt x="542368" y="128413"/>
                </a:lnTo>
                <a:lnTo>
                  <a:pt x="545448" y="157579"/>
                </a:lnTo>
                <a:lnTo>
                  <a:pt x="539692" y="195295"/>
                </a:lnTo>
                <a:lnTo>
                  <a:pt x="523741" y="229933"/>
                </a:lnTo>
                <a:lnTo>
                  <a:pt x="500701" y="260359"/>
                </a:lnTo>
                <a:lnTo>
                  <a:pt x="473261" y="286839"/>
                </a:lnTo>
                <a:lnTo>
                  <a:pt x="443049" y="310094"/>
                </a:lnTo>
                <a:lnTo>
                  <a:pt x="410967" y="330786"/>
                </a:lnTo>
                <a:lnTo>
                  <a:pt x="377630" y="349363"/>
                </a:lnTo>
                <a:lnTo>
                  <a:pt x="343370" y="366196"/>
                </a:lnTo>
                <a:lnTo>
                  <a:pt x="308436" y="381542"/>
                </a:lnTo>
                <a:lnTo>
                  <a:pt x="272977" y="395600"/>
                </a:lnTo>
                <a:lnTo>
                  <a:pt x="237117" y="408562"/>
                </a:lnTo>
                <a:lnTo>
                  <a:pt x="201032" y="420806"/>
                </a:lnTo>
                <a:lnTo>
                  <a:pt x="183149" y="426737"/>
                </a:lnTo>
                <a:lnTo>
                  <a:pt x="146914" y="438842"/>
                </a:lnTo>
                <a:lnTo>
                  <a:pt x="110944" y="451602"/>
                </a:lnTo>
                <a:lnTo>
                  <a:pt x="75625" y="466020"/>
                </a:lnTo>
                <a:lnTo>
                  <a:pt x="41908" y="483900"/>
                </a:lnTo>
                <a:lnTo>
                  <a:pt x="13078" y="508877"/>
                </a:lnTo>
                <a:lnTo>
                  <a:pt x="5" y="544699"/>
                </a:lnTo>
                <a:lnTo>
                  <a:pt x="0" y="54544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27287" y="1110105"/>
            <a:ext cx="137795" cy="95885"/>
          </a:xfrm>
          <a:custGeom>
            <a:avLst/>
            <a:gdLst/>
            <a:ahLst/>
            <a:cxnLst/>
            <a:rect l="l" t="t" r="r" b="b"/>
            <a:pathLst>
              <a:path w="137795" h="95884">
                <a:moveTo>
                  <a:pt x="137699" y="9144"/>
                </a:moveTo>
                <a:lnTo>
                  <a:pt x="0" y="0"/>
                </a:lnTo>
                <a:lnTo>
                  <a:pt x="99599" y="95514"/>
                </a:lnTo>
                <a:lnTo>
                  <a:pt x="137699" y="914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80896" y="3109451"/>
            <a:ext cx="150749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RoI conv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region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00000" y="3128889"/>
            <a:ext cx="23768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layers expect  low-res conv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/>
          <p:cNvSpPr txBox="1"/>
          <p:nvPr/>
        </p:nvSpPr>
        <p:spPr>
          <a:xfrm>
            <a:off x="2644693" y="4350155"/>
            <a:ext cx="39560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5"/>
          <p:cNvGraphicFramePr>
            <a:graphicFrameLocks noGrp="1"/>
          </p:cNvGraphicFramePr>
          <p:nvPr/>
        </p:nvGraphicFramePr>
        <p:xfrm>
          <a:off x="1176335" y="1406984"/>
          <a:ext cx="7238985" cy="275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6"/>
          <p:cNvSpPr txBox="1"/>
          <p:nvPr/>
        </p:nvSpPr>
        <p:spPr>
          <a:xfrm>
            <a:off x="158225" y="2188973"/>
            <a:ext cx="989965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55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Better!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Fast R-CNN Results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26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spc="-5" dirty="0"/>
              <a:t>Fast R-CNN</a:t>
            </a:r>
            <a:r>
              <a:rPr lang="en-US" altLang="zh-CN" sz="3200" spc="-35" dirty="0"/>
              <a:t> </a:t>
            </a:r>
            <a:r>
              <a:rPr lang="en-US" altLang="zh-CN" sz="3200" spc="-5" dirty="0"/>
              <a:t>Problem:</a:t>
            </a:r>
            <a:endParaRPr lang="zh-CN" altLang="en-US" sz="3200" dirty="0"/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74536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Arial"/>
                <a:cs typeface="Arial"/>
              </a:rPr>
              <a:t>Test-time speeds don’t include region</a:t>
            </a:r>
            <a:r>
              <a:rPr lang="en-US" altLang="zh-CN" spc="90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proposals</a:t>
            </a:r>
            <a:endParaRPr lang="en-US" altLang="zh-CN" dirty="0">
              <a:latin typeface="Arial"/>
              <a:cs typeface="Arial"/>
            </a:endParaRPr>
          </a:p>
        </p:txBody>
      </p:sp>
      <p:graphicFrame>
        <p:nvGraphicFramePr>
          <p:cNvPr id="38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48206"/>
              </p:ext>
            </p:extLst>
          </p:nvPr>
        </p:nvGraphicFramePr>
        <p:xfrm>
          <a:off x="947735" y="1872364"/>
          <a:ext cx="7238985" cy="2571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8">
                <a:tc>
                  <a:txBody>
                    <a:bodyPr/>
                    <a:lstStyle/>
                    <a:p>
                      <a:pPr marL="80645" marR="130810">
                        <a:lnSpc>
                          <a:spcPct val="100699"/>
                        </a:lnSpc>
                        <a:spcBef>
                          <a:spcPts val="5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7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Detection problem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>
                <a:latin typeface="Arial" charset="0"/>
                <a:ea typeface="宋体" charset="-122"/>
              </a:rPr>
              <a:t>Classifier must generalize over all exemplars of one class.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latin typeface="Arial" charset="0"/>
                <a:ea typeface="宋体" charset="-122"/>
              </a:rPr>
              <a:t>Negative class consists of everything else.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latin typeface="Arial" charset="0"/>
                <a:ea typeface="宋体" charset="-122"/>
              </a:rPr>
              <a:t>High accuracy (small FP rate) required for most applications.</a:t>
            </a:r>
          </a:p>
          <a:p>
            <a:endParaRPr lang="zh-CN" altLang="en-US" sz="2000" dirty="0"/>
          </a:p>
        </p:txBody>
      </p:sp>
      <p:pic>
        <p:nvPicPr>
          <p:cNvPr id="4" name="Picture 5" descr="C:\WINNT\Profiles\heisele\Desktop\chair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95" y="3179762"/>
            <a:ext cx="1104900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WINNT\Profiles\heisele\Desktop\chair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22612"/>
            <a:ext cx="890588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spc="-5" dirty="0"/>
              <a:t>Fast R-CNN</a:t>
            </a:r>
            <a:r>
              <a:rPr lang="en-US" altLang="zh-CN" sz="3200" spc="-35" dirty="0"/>
              <a:t> </a:t>
            </a:r>
            <a:r>
              <a:rPr lang="en-US" altLang="zh-CN" sz="3200" strike="sngStrike" spc="-5" dirty="0" smtClean="0"/>
              <a:t>Problem</a:t>
            </a:r>
            <a:r>
              <a:rPr lang="en-US" altLang="zh-CN" sz="3200" spc="-5" dirty="0"/>
              <a:t> </a:t>
            </a:r>
            <a:r>
              <a:rPr lang="en-US" altLang="zh-CN" sz="3200" spc="-5" dirty="0" smtClean="0"/>
              <a:t>Solution:</a:t>
            </a:r>
            <a:endParaRPr lang="zh-CN" altLang="en-US" sz="3200" dirty="0"/>
          </a:p>
        </p:txBody>
      </p:sp>
      <p:sp>
        <p:nvSpPr>
          <p:cNvPr id="36" name="object 5"/>
          <p:cNvSpPr txBox="1"/>
          <p:nvPr/>
        </p:nvSpPr>
        <p:spPr>
          <a:xfrm>
            <a:off x="539552" y="1131590"/>
            <a:ext cx="7453630" cy="833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Arial"/>
                <a:cs typeface="Arial"/>
              </a:rPr>
              <a:t>Test-time speeds don’t include region</a:t>
            </a:r>
            <a:r>
              <a:rPr lang="en-US" altLang="zh-CN" spc="90" dirty="0">
                <a:latin typeface="Arial"/>
                <a:cs typeface="Arial"/>
              </a:rPr>
              <a:t> </a:t>
            </a:r>
            <a:r>
              <a:rPr lang="en-US" altLang="zh-CN" spc="-5" dirty="0" smtClean="0">
                <a:latin typeface="Arial"/>
                <a:cs typeface="Arial"/>
              </a:rPr>
              <a:t>proposals</a:t>
            </a:r>
          </a:p>
          <a:p>
            <a:pPr marL="12700"/>
            <a:r>
              <a:rPr lang="en-US" altLang="zh-CN" spc="-5" dirty="0">
                <a:solidFill>
                  <a:srgbClr val="FF0000"/>
                </a:solidFill>
                <a:latin typeface="Arial"/>
                <a:cs typeface="Arial"/>
              </a:rPr>
              <a:t>Just make the CNN do region proposals</a:t>
            </a:r>
            <a:r>
              <a:rPr lang="en-US" altLang="zh-CN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latin typeface="Arial"/>
                <a:cs typeface="Arial"/>
              </a:rPr>
              <a:t>too!</a:t>
            </a:r>
            <a:endParaRPr lang="en-US" altLang="zh-CN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altLang="zh-CN" dirty="0">
              <a:latin typeface="Arial"/>
              <a:cs typeface="Arial"/>
            </a:endParaRPr>
          </a:p>
        </p:txBody>
      </p:sp>
      <p:graphicFrame>
        <p:nvGraphicFramePr>
          <p:cNvPr id="3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47281"/>
              </p:ext>
            </p:extLst>
          </p:nvPr>
        </p:nvGraphicFramePr>
        <p:xfrm>
          <a:off x="947735" y="1872364"/>
          <a:ext cx="7238985" cy="2571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8">
                <a:tc>
                  <a:txBody>
                    <a:bodyPr/>
                    <a:lstStyle/>
                    <a:p>
                      <a:pPr marL="80645" marR="130810">
                        <a:lnSpc>
                          <a:spcPct val="100699"/>
                        </a:lnSpc>
                        <a:spcBef>
                          <a:spcPts val="5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7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8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4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</a:t>
            </a:r>
            <a:endParaRPr lang="zh-CN" altLang="en-US" sz="3200" dirty="0"/>
          </a:p>
        </p:txBody>
      </p:sp>
      <p:sp>
        <p:nvSpPr>
          <p:cNvPr id="8" name="object 5"/>
          <p:cNvSpPr/>
          <p:nvPr/>
        </p:nvSpPr>
        <p:spPr>
          <a:xfrm>
            <a:off x="5148064" y="915566"/>
            <a:ext cx="3399918" cy="370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611560" y="1152380"/>
            <a:ext cx="3600400" cy="340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右箭头 9"/>
          <p:cNvSpPr/>
          <p:nvPr/>
        </p:nvSpPr>
        <p:spPr>
          <a:xfrm>
            <a:off x="4374394" y="2369146"/>
            <a:ext cx="4892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</a:t>
            </a:r>
            <a:endParaRPr lang="zh-CN" altLang="en-US" sz="3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51" y="771550"/>
            <a:ext cx="4088957" cy="4176464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3113880" y="1203598"/>
            <a:ext cx="2808312" cy="3528392"/>
          </a:xfrm>
          <a:custGeom>
            <a:avLst/>
            <a:gdLst>
              <a:gd name="connsiteX0" fmla="*/ 2262992 w 4479962"/>
              <a:gd name="connsiteY0" fmla="*/ 1686863 h 5562022"/>
              <a:gd name="connsiteX1" fmla="*/ 1729592 w 4479962"/>
              <a:gd name="connsiteY1" fmla="*/ 1443023 h 5562022"/>
              <a:gd name="connsiteX2" fmla="*/ 662792 w 4479962"/>
              <a:gd name="connsiteY2" fmla="*/ 1260143 h 5562022"/>
              <a:gd name="connsiteX3" fmla="*/ 723752 w 4479962"/>
              <a:gd name="connsiteY3" fmla="*/ 711503 h 5562022"/>
              <a:gd name="connsiteX4" fmla="*/ 1409552 w 4479962"/>
              <a:gd name="connsiteY4" fmla="*/ 132383 h 5562022"/>
              <a:gd name="connsiteX5" fmla="*/ 3070712 w 4479962"/>
              <a:gd name="connsiteY5" fmla="*/ 86663 h 5562022"/>
              <a:gd name="connsiteX6" fmla="*/ 4259432 w 4479962"/>
              <a:gd name="connsiteY6" fmla="*/ 1138223 h 5562022"/>
              <a:gd name="connsiteX7" fmla="*/ 4472792 w 4479962"/>
              <a:gd name="connsiteY7" fmla="*/ 2860343 h 5562022"/>
              <a:gd name="connsiteX8" fmla="*/ 4152752 w 4479962"/>
              <a:gd name="connsiteY8" fmla="*/ 4643423 h 5562022"/>
              <a:gd name="connsiteX9" fmla="*/ 3101192 w 4479962"/>
              <a:gd name="connsiteY9" fmla="*/ 5451143 h 5562022"/>
              <a:gd name="connsiteX10" fmla="*/ 1135232 w 4479962"/>
              <a:gd name="connsiteY10" fmla="*/ 5557823 h 5562022"/>
              <a:gd name="connsiteX11" fmla="*/ 312272 w 4479962"/>
              <a:gd name="connsiteY11" fmla="*/ 5481623 h 5562022"/>
              <a:gd name="connsiteX12" fmla="*/ 7472 w 4479962"/>
              <a:gd name="connsiteY12" fmla="*/ 5054903 h 5562022"/>
              <a:gd name="connsiteX13" fmla="*/ 114152 w 4479962"/>
              <a:gd name="connsiteY13" fmla="*/ 4201463 h 5562022"/>
              <a:gd name="connsiteX14" fmla="*/ 342752 w 4479962"/>
              <a:gd name="connsiteY14" fmla="*/ 3424223 h 5562022"/>
              <a:gd name="connsiteX15" fmla="*/ 1089512 w 4479962"/>
              <a:gd name="connsiteY15" fmla="*/ 2890823 h 5562022"/>
              <a:gd name="connsiteX16" fmla="*/ 1790552 w 4479962"/>
              <a:gd name="connsiteY16" fmla="*/ 2616503 h 5562022"/>
              <a:gd name="connsiteX17" fmla="*/ 2141072 w 4479962"/>
              <a:gd name="connsiteY17" fmla="*/ 2357423 h 5562022"/>
              <a:gd name="connsiteX18" fmla="*/ 2262992 w 4479962"/>
              <a:gd name="connsiteY18" fmla="*/ 1686863 h 55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79962" h="5562022">
                <a:moveTo>
                  <a:pt x="2262992" y="1686863"/>
                </a:moveTo>
                <a:cubicBezTo>
                  <a:pt x="2194412" y="1534463"/>
                  <a:pt x="1996292" y="1514143"/>
                  <a:pt x="1729592" y="1443023"/>
                </a:cubicBezTo>
                <a:cubicBezTo>
                  <a:pt x="1462892" y="1371903"/>
                  <a:pt x="830432" y="1382063"/>
                  <a:pt x="662792" y="1260143"/>
                </a:cubicBezTo>
                <a:cubicBezTo>
                  <a:pt x="495152" y="1138223"/>
                  <a:pt x="599292" y="899463"/>
                  <a:pt x="723752" y="711503"/>
                </a:cubicBezTo>
                <a:cubicBezTo>
                  <a:pt x="848212" y="523543"/>
                  <a:pt x="1018392" y="236523"/>
                  <a:pt x="1409552" y="132383"/>
                </a:cubicBezTo>
                <a:cubicBezTo>
                  <a:pt x="1800712" y="28243"/>
                  <a:pt x="2595732" y="-80977"/>
                  <a:pt x="3070712" y="86663"/>
                </a:cubicBezTo>
                <a:cubicBezTo>
                  <a:pt x="3545692" y="254303"/>
                  <a:pt x="4025752" y="675943"/>
                  <a:pt x="4259432" y="1138223"/>
                </a:cubicBezTo>
                <a:cubicBezTo>
                  <a:pt x="4493112" y="1600503"/>
                  <a:pt x="4490572" y="2276143"/>
                  <a:pt x="4472792" y="2860343"/>
                </a:cubicBezTo>
                <a:cubicBezTo>
                  <a:pt x="4455012" y="3444543"/>
                  <a:pt x="4381352" y="4211623"/>
                  <a:pt x="4152752" y="4643423"/>
                </a:cubicBezTo>
                <a:cubicBezTo>
                  <a:pt x="3924152" y="5075223"/>
                  <a:pt x="3604112" y="5298743"/>
                  <a:pt x="3101192" y="5451143"/>
                </a:cubicBezTo>
                <a:cubicBezTo>
                  <a:pt x="2598272" y="5603543"/>
                  <a:pt x="1600052" y="5552743"/>
                  <a:pt x="1135232" y="5557823"/>
                </a:cubicBezTo>
                <a:cubicBezTo>
                  <a:pt x="670412" y="5562903"/>
                  <a:pt x="500232" y="5565443"/>
                  <a:pt x="312272" y="5481623"/>
                </a:cubicBezTo>
                <a:cubicBezTo>
                  <a:pt x="124312" y="5397803"/>
                  <a:pt x="40492" y="5268263"/>
                  <a:pt x="7472" y="5054903"/>
                </a:cubicBezTo>
                <a:cubicBezTo>
                  <a:pt x="-25548" y="4841543"/>
                  <a:pt x="58272" y="4473243"/>
                  <a:pt x="114152" y="4201463"/>
                </a:cubicBezTo>
                <a:cubicBezTo>
                  <a:pt x="170032" y="3929683"/>
                  <a:pt x="180192" y="3642663"/>
                  <a:pt x="342752" y="3424223"/>
                </a:cubicBezTo>
                <a:cubicBezTo>
                  <a:pt x="505312" y="3205783"/>
                  <a:pt x="848212" y="3025443"/>
                  <a:pt x="1089512" y="2890823"/>
                </a:cubicBezTo>
                <a:cubicBezTo>
                  <a:pt x="1330812" y="2756203"/>
                  <a:pt x="1615292" y="2705403"/>
                  <a:pt x="1790552" y="2616503"/>
                </a:cubicBezTo>
                <a:cubicBezTo>
                  <a:pt x="1965812" y="2527603"/>
                  <a:pt x="2067412" y="2514903"/>
                  <a:pt x="2141072" y="2357423"/>
                </a:cubicBezTo>
                <a:cubicBezTo>
                  <a:pt x="2214732" y="2199943"/>
                  <a:pt x="2331572" y="1839263"/>
                  <a:pt x="2262992" y="1686863"/>
                </a:cubicBezTo>
                <a:close/>
              </a:path>
            </a:pathLst>
          </a:custGeom>
          <a:noFill/>
          <a:ln>
            <a:solidFill>
              <a:srgbClr val="176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39552" y="1494164"/>
            <a:ext cx="3726456" cy="1437626"/>
            <a:chOff x="418504" y="1142999"/>
            <a:chExt cx="4718414" cy="1820313"/>
          </a:xfrm>
        </p:grpSpPr>
        <p:sp>
          <p:nvSpPr>
            <p:cNvPr id="22" name="椭圆 21"/>
            <p:cNvSpPr/>
            <p:nvPr/>
          </p:nvSpPr>
          <p:spPr>
            <a:xfrm>
              <a:off x="3281153" y="1835551"/>
              <a:ext cx="1855765" cy="1127761"/>
            </a:xfrm>
            <a:prstGeom prst="ellipse">
              <a:avLst/>
            </a:prstGeom>
            <a:noFill/>
            <a:ln w="22225">
              <a:solidFill>
                <a:srgbClr val="F49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线形标注 1(无边框) 22"/>
            <p:cNvSpPr/>
            <p:nvPr/>
          </p:nvSpPr>
          <p:spPr>
            <a:xfrm>
              <a:off x="418504" y="1142999"/>
              <a:ext cx="2958352" cy="592023"/>
            </a:xfrm>
            <a:prstGeom prst="callout1">
              <a:avLst>
                <a:gd name="adj1" fmla="val 57888"/>
                <a:gd name="adj2" fmla="val 101909"/>
                <a:gd name="adj3" fmla="val 123721"/>
                <a:gd name="adj4" fmla="val 112029"/>
              </a:avLst>
            </a:prstGeom>
            <a:solidFill>
              <a:srgbClr val="F49B61">
                <a:alpha val="70000"/>
              </a:srgbClr>
            </a:solidFill>
            <a:ln>
              <a:solidFill>
                <a:srgbClr val="F49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This part is New!</a:t>
              </a:r>
              <a:endParaRPr lang="zh-CN" altLang="en-US" sz="2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0192" y="3939902"/>
            <a:ext cx="18722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simple Fast </a:t>
            </a:r>
            <a:r>
              <a:rPr lang="en-US" altLang="zh-CN" dirty="0" smtClean="0"/>
              <a:t>RCNN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5653304" y="3942948"/>
            <a:ext cx="574880" cy="1440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0"/>
          <p:cNvSpPr txBox="1"/>
          <p:nvPr/>
        </p:nvSpPr>
        <p:spPr>
          <a:xfrm>
            <a:off x="6016100" y="464934"/>
            <a:ext cx="2849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Region Proposal Net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Fast RCNN </a:t>
            </a:r>
            <a:endParaRPr lang="zh-CN" altLang="en-US" sz="2000" b="1" dirty="0">
              <a:solidFill>
                <a:srgbClr val="17658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R-CNN: </a:t>
            </a:r>
            <a:r>
              <a:rPr lang="en-US" altLang="zh-CN" sz="3200" b="1" dirty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Region Proposal </a:t>
            </a:r>
            <a:r>
              <a:rPr lang="en-US" altLang="zh-CN" sz="3200" b="1" dirty="0" smtClean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</a:t>
            </a:r>
            <a:endParaRPr lang="zh-CN" altLang="en-US" sz="3200" dirty="0"/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507613"/>
            <a:ext cx="5183214" cy="2784814"/>
          </a:xfrm>
          <a:prstGeom prst="rect">
            <a:avLst/>
          </a:prstGeom>
        </p:spPr>
      </p:pic>
      <p:sp>
        <p:nvSpPr>
          <p:cNvPr id="15" name="文本框 2"/>
          <p:cNvSpPr txBox="1"/>
          <p:nvPr/>
        </p:nvSpPr>
        <p:spPr>
          <a:xfrm>
            <a:off x="5137616" y="1296766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Input an image of any size</a:t>
            </a:r>
          </a:p>
        </p:txBody>
      </p:sp>
      <p:sp>
        <p:nvSpPr>
          <p:cNvPr id="16" name="文本框 3"/>
          <p:cNvSpPr txBox="1"/>
          <p:nvPr/>
        </p:nvSpPr>
        <p:spPr>
          <a:xfrm>
            <a:off x="4716016" y="4116011"/>
            <a:ext cx="485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region proposal network is a FCN which outputs K*(4+2) sized vectors.</a:t>
            </a:r>
            <a:endParaRPr lang="zh-CN" altLang="en-US" dirty="0"/>
          </a:p>
        </p:txBody>
      </p:sp>
      <p:sp>
        <p:nvSpPr>
          <p:cNvPr id="17" name="文本框 4"/>
          <p:cNvSpPr txBox="1"/>
          <p:nvPr/>
        </p:nvSpPr>
        <p:spPr>
          <a:xfrm>
            <a:off x="5148064" y="1804597"/>
            <a:ext cx="3229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Generate </a:t>
            </a:r>
            <a:r>
              <a:rPr lang="en-US" altLang="zh-CN" dirty="0" err="1">
                <a:solidFill>
                  <a:srgbClr val="176582"/>
                </a:solidFill>
              </a:rPr>
              <a:t>conv</a:t>
            </a:r>
            <a:r>
              <a:rPr lang="en-US" altLang="zh-CN" dirty="0">
                <a:solidFill>
                  <a:srgbClr val="176582"/>
                </a:solidFill>
              </a:rPr>
              <a:t> feature map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5148065" y="2388773"/>
            <a:ext cx="3995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Map to </a:t>
            </a:r>
            <a:r>
              <a:rPr lang="en-US" altLang="zh-CN" dirty="0">
                <a:solidFill>
                  <a:srgbClr val="176582"/>
                </a:solidFill>
              </a:rPr>
              <a:t>a lower-dimensional feature</a:t>
            </a:r>
          </a:p>
        </p:txBody>
      </p:sp>
      <p:sp>
        <p:nvSpPr>
          <p:cNvPr id="19" name="文本框 6"/>
          <p:cNvSpPr txBox="1"/>
          <p:nvPr/>
        </p:nvSpPr>
        <p:spPr>
          <a:xfrm>
            <a:off x="5148064" y="303510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Output </a:t>
            </a:r>
            <a:r>
              <a:rPr lang="en-US" altLang="zh-CN" dirty="0" err="1">
                <a:solidFill>
                  <a:srgbClr val="176582"/>
                </a:solidFill>
              </a:rPr>
              <a:t>objectness</a:t>
            </a:r>
            <a:r>
              <a:rPr lang="en-US" altLang="zh-CN" dirty="0">
                <a:solidFill>
                  <a:srgbClr val="176582"/>
                </a:solidFill>
              </a:rPr>
              <a:t> score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176582"/>
                </a:solidFill>
              </a:rPr>
              <a:t>bounding box</a:t>
            </a:r>
          </a:p>
        </p:txBody>
      </p:sp>
    </p:spTree>
    <p:extLst>
      <p:ext uri="{BB962C8B-B14F-4D97-AF65-F5344CB8AC3E}">
        <p14:creationId xmlns:p14="http://schemas.microsoft.com/office/powerpoint/2010/main" val="17307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R-CNN: </a:t>
            </a:r>
            <a:r>
              <a:rPr lang="en-US" altLang="zh-CN" sz="3200" b="1" dirty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Region Proposal </a:t>
            </a:r>
            <a:r>
              <a:rPr lang="en-US" altLang="zh-CN" sz="3200" b="1" dirty="0" smtClean="0">
                <a:solidFill>
                  <a:srgbClr val="17658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</a:t>
            </a:r>
            <a:endParaRPr lang="zh-CN" altLang="en-US" sz="3200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19622"/>
            <a:ext cx="4264829" cy="2449811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4320674" y="1779662"/>
            <a:ext cx="4823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Positive: Among K anchors, one with highest IOU (IOU&gt;=0.7)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Negative:IOU</a:t>
            </a:r>
            <a:r>
              <a:rPr lang="en-US" altLang="zh-CN" sz="1600" dirty="0"/>
              <a:t>&lt;=0.3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Others: Do not contribute</a:t>
            </a:r>
            <a:endParaRPr lang="zh-CN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5"/>
              <p:cNvSpPr txBox="1"/>
              <p:nvPr/>
            </p:nvSpPr>
            <p:spPr>
              <a:xfrm>
                <a:off x="857666" y="3985054"/>
                <a:ext cx="6502806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𝑟𝑒𝑔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3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66" y="3985054"/>
                <a:ext cx="6502806" cy="7469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371448" y="4605131"/>
            <a:ext cx="2487710" cy="568199"/>
            <a:chOff x="596391" y="6039218"/>
            <a:chExt cx="2487710" cy="568199"/>
          </a:xfrm>
        </p:grpSpPr>
        <p:sp>
          <p:nvSpPr>
            <p:cNvPr id="25" name="文本框 14"/>
            <p:cNvSpPr txBox="1"/>
            <p:nvPr/>
          </p:nvSpPr>
          <p:spPr>
            <a:xfrm>
              <a:off x="596391" y="6238085"/>
              <a:ext cx="2487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76582"/>
                  </a:solidFill>
                </a:rPr>
                <a:t>The</a:t>
              </a:r>
              <a:r>
                <a:rPr lang="zh-CN" altLang="en-US" dirty="0">
                  <a:solidFill>
                    <a:srgbClr val="176582"/>
                  </a:solidFill>
                </a:rPr>
                <a:t> </a:t>
              </a:r>
              <a:r>
                <a:rPr lang="en-US" altLang="zh-CN" dirty="0">
                  <a:solidFill>
                    <a:srgbClr val="176582"/>
                  </a:solidFill>
                </a:rPr>
                <a:t>mini-batch</a:t>
              </a:r>
              <a:r>
                <a:rPr lang="zh-CN" altLang="en-US" dirty="0">
                  <a:solidFill>
                    <a:srgbClr val="176582"/>
                  </a:solidFill>
                </a:rPr>
                <a:t> </a:t>
              </a:r>
              <a:r>
                <a:rPr lang="en-US" altLang="zh-CN" dirty="0">
                  <a:solidFill>
                    <a:srgbClr val="176582"/>
                  </a:solidFill>
                </a:rPr>
                <a:t>size(256)</a:t>
              </a:r>
              <a:endParaRPr lang="zh-CN" altLang="en-US" dirty="0">
                <a:solidFill>
                  <a:srgbClr val="176582"/>
                </a:solidFill>
              </a:endParaRPr>
            </a:p>
          </p:txBody>
        </p:sp>
        <p:cxnSp>
          <p:nvCxnSpPr>
            <p:cNvPr id="26" name="直接箭头连接符 25"/>
            <p:cNvCxnSpPr>
              <a:cxnSpLocks/>
            </p:cNvCxnSpPr>
            <p:nvPr/>
          </p:nvCxnSpPr>
          <p:spPr>
            <a:xfrm flipV="1">
              <a:off x="2608991" y="6039218"/>
              <a:ext cx="291762" cy="198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72762" y="4619565"/>
            <a:ext cx="4338395" cy="553765"/>
            <a:chOff x="5097705" y="6053652"/>
            <a:chExt cx="4338395" cy="553765"/>
          </a:xfrm>
        </p:grpSpPr>
        <p:cxnSp>
          <p:nvCxnSpPr>
            <p:cNvPr id="28" name="直接箭头连接符 27"/>
            <p:cNvCxnSpPr>
              <a:cxnSpLocks/>
            </p:cNvCxnSpPr>
            <p:nvPr/>
          </p:nvCxnSpPr>
          <p:spPr>
            <a:xfrm flipH="1" flipV="1">
              <a:off x="5426432" y="6053652"/>
              <a:ext cx="276944" cy="215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17"/>
            <p:cNvSpPr txBox="1"/>
            <p:nvPr/>
          </p:nvSpPr>
          <p:spPr>
            <a:xfrm>
              <a:off x="5097705" y="6238085"/>
              <a:ext cx="433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76582"/>
                  </a:solidFill>
                </a:rPr>
                <a:t>The number of anchor locations(~2400)</a:t>
              </a:r>
              <a:endParaRPr lang="zh-CN" altLang="en-US" dirty="0">
                <a:solidFill>
                  <a:srgbClr val="17658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64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R-CNN: Results</a:t>
            </a:r>
            <a:endParaRPr lang="zh-CN" altLang="en-US" sz="3200" dirty="0"/>
          </a:p>
        </p:txBody>
      </p:sp>
      <p:graphicFrame>
        <p:nvGraphicFramePr>
          <p:cNvPr id="1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61168"/>
              </p:ext>
            </p:extLst>
          </p:nvPr>
        </p:nvGraphicFramePr>
        <p:xfrm>
          <a:off x="658236" y="1479150"/>
          <a:ext cx="7755183" cy="238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2095"/>
                <a:gridCol w="1695496"/>
                <a:gridCol w="1938796"/>
                <a:gridCol w="1938796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Faster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11522">
                <a:tc>
                  <a:txBody>
                    <a:bodyPr/>
                    <a:lstStyle/>
                    <a:p>
                      <a:pPr marL="80645" marR="75120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per  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(with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proposals)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250x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5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pPr marL="12700" algn="l">
              <a:lnSpc>
                <a:spcPct val="100000"/>
              </a:lnSpc>
            </a:pPr>
            <a:r>
              <a:rPr lang="en-US" altLang="zh-CN" sz="3200" spc="-5" dirty="0"/>
              <a:t>Object Detection</a:t>
            </a:r>
            <a:r>
              <a:rPr lang="en-US" altLang="zh-CN" sz="3200" spc="15" dirty="0"/>
              <a:t> </a:t>
            </a:r>
            <a:r>
              <a:rPr lang="en-US" altLang="zh-CN" sz="3200" spc="-5" dirty="0"/>
              <a:t>State-of-the-art:</a:t>
            </a:r>
            <a:br>
              <a:rPr lang="en-US" altLang="zh-CN" sz="3200" spc="-5" dirty="0"/>
            </a:br>
            <a:r>
              <a:rPr lang="en-US" altLang="zh-CN" sz="3200" spc="-5" dirty="0" err="1"/>
              <a:t>ResNet</a:t>
            </a:r>
            <a:r>
              <a:rPr lang="en-US" altLang="zh-CN" sz="3200" spc="-5" dirty="0"/>
              <a:t> 101 + Faster R-CNN + some</a:t>
            </a:r>
            <a:r>
              <a:rPr lang="en-US" altLang="zh-CN" sz="3200" spc="30" dirty="0"/>
              <a:t> </a:t>
            </a:r>
            <a:r>
              <a:rPr lang="en-US" altLang="zh-CN" sz="3200" spc="-5" dirty="0"/>
              <a:t>extras</a:t>
            </a:r>
            <a:endParaRPr lang="zh-CN" altLang="en-US" sz="3200" dirty="0"/>
          </a:p>
        </p:txBody>
      </p:sp>
      <p:sp>
        <p:nvSpPr>
          <p:cNvPr id="4" name="object 5"/>
          <p:cNvSpPr/>
          <p:nvPr/>
        </p:nvSpPr>
        <p:spPr>
          <a:xfrm>
            <a:off x="1039597" y="1499221"/>
            <a:ext cx="6607586" cy="231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560" y="4167558"/>
            <a:ext cx="436372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He et. al, “Deep Residual Learning for Image Recognition”, arXiv</a:t>
            </a:r>
            <a:r>
              <a:rPr sz="1100" spc="1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4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Faster R-CNN: Results</a:t>
            </a:r>
            <a:endParaRPr lang="zh-CN" altLang="en-US" sz="3200" dirty="0"/>
          </a:p>
        </p:txBody>
      </p:sp>
      <p:graphicFrame>
        <p:nvGraphicFramePr>
          <p:cNvPr id="1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91205"/>
              </p:ext>
            </p:extLst>
          </p:nvPr>
        </p:nvGraphicFramePr>
        <p:xfrm>
          <a:off x="658236" y="1479150"/>
          <a:ext cx="7755183" cy="238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2095"/>
                <a:gridCol w="1695496"/>
                <a:gridCol w="1938796"/>
                <a:gridCol w="1938796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Faster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11522">
                <a:tc>
                  <a:txBody>
                    <a:bodyPr/>
                    <a:lstStyle/>
                    <a:p>
                      <a:pPr marL="80645" marR="75120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per  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(with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proposals)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250x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R-CNN, Fast R-CNN and Faster R-CNN</a:t>
            </a:r>
            <a:endParaRPr lang="zh-CN" altLang="en-US" sz="3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22462"/>
            <a:ext cx="4888439" cy="29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1131590"/>
            <a:ext cx="175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R-CNN</a:t>
            </a:r>
            <a:endParaRPr lang="ko-KR" altLang="en-US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059582"/>
            <a:ext cx="305414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7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R-CNN, Fast R-CNN and Faster R-CNN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131590"/>
            <a:ext cx="175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Fast R-CNN</a:t>
            </a:r>
            <a:endParaRPr lang="ko-KR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06957"/>
            <a:ext cx="4608512" cy="322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508674" y="3151684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Feature (pyramid) on whole image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45964" y="4249638"/>
            <a:ext cx="1469636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Input image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16216" y="2215580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Sliding window classifier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33526" y="1164836"/>
            <a:ext cx="110959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11" idx="0"/>
            <a:endCxn id="10" idx="2"/>
          </p:cNvCxnSpPr>
          <p:nvPr/>
        </p:nvCxnSpPr>
        <p:spPr>
          <a:xfrm flipV="1">
            <a:off x="7480782" y="3813012"/>
            <a:ext cx="0" cy="436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0"/>
            <a:endCxn id="12" idx="2"/>
          </p:cNvCxnSpPr>
          <p:nvPr/>
        </p:nvCxnSpPr>
        <p:spPr>
          <a:xfrm flipV="1">
            <a:off x="7480782" y="2876908"/>
            <a:ext cx="7542" cy="274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0"/>
            <a:endCxn id="13" idx="2"/>
          </p:cNvCxnSpPr>
          <p:nvPr/>
        </p:nvCxnSpPr>
        <p:spPr>
          <a:xfrm flipV="1">
            <a:off x="7488324" y="1826164"/>
            <a:ext cx="0" cy="38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Detection challenges</a:t>
            </a:r>
            <a:endParaRPr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Object scales?</a:t>
            </a:r>
            <a:endParaRPr lang="en-US" altLang="zh-CN" sz="2000" dirty="0">
              <a:solidFill>
                <a:srgbClr val="FF0000"/>
              </a:solidFill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latin typeface="Arial" charset="0"/>
                <a:ea typeface="宋体" charset="-122"/>
              </a:rPr>
              <a:t>Negative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spaces?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/>
              <a:t>Object variations?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75606"/>
            <a:ext cx="405248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4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R-CNN, Fast R-CNN and Faster R-CNN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131590"/>
            <a:ext cx="246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Faster R-CNN</a:t>
            </a:r>
            <a:endParaRPr lang="ko-KR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08674" y="3151684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Feature (pyramid) on whole image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45964" y="4249638"/>
            <a:ext cx="1469636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Input image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6216" y="2215580"/>
            <a:ext cx="194421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Sliding window classifier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33526" y="1164836"/>
            <a:ext cx="1109596" cy="661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10" idx="0"/>
            <a:endCxn id="6" idx="2"/>
          </p:cNvCxnSpPr>
          <p:nvPr/>
        </p:nvCxnSpPr>
        <p:spPr>
          <a:xfrm flipV="1">
            <a:off x="7480782" y="3813012"/>
            <a:ext cx="0" cy="436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11" idx="2"/>
          </p:cNvCxnSpPr>
          <p:nvPr/>
        </p:nvCxnSpPr>
        <p:spPr>
          <a:xfrm flipV="1">
            <a:off x="7480782" y="2876908"/>
            <a:ext cx="7542" cy="274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0"/>
            <a:endCxn id="12" idx="2"/>
          </p:cNvCxnSpPr>
          <p:nvPr/>
        </p:nvCxnSpPr>
        <p:spPr>
          <a:xfrm flipV="1">
            <a:off x="7488324" y="1826164"/>
            <a:ext cx="0" cy="38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5145"/>
            <a:ext cx="4789314" cy="319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7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Object Detection code links: </a:t>
            </a:r>
            <a:endParaRPr lang="zh-CN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3598"/>
            <a:ext cx="7367662" cy="326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Mask R-CNN</a:t>
            </a:r>
            <a:endParaRPr lang="zh-CN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7574"/>
            <a:ext cx="7325196" cy="3652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9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97380" y="1851670"/>
            <a:ext cx="8350696" cy="11025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 smtClean="0"/>
              <a:t>What </a:t>
            </a:r>
            <a:r>
              <a:rPr lang="en-US" altLang="zh-CN" sz="3200" dirty="0"/>
              <a:t>is </a:t>
            </a:r>
            <a:r>
              <a:rPr lang="en-US" altLang="zh-CN" sz="3200" dirty="0" smtClean="0"/>
              <a:t>the latest news?</a:t>
            </a:r>
          </a:p>
        </p:txBody>
      </p:sp>
    </p:spTree>
    <p:extLst>
      <p:ext uri="{BB962C8B-B14F-4D97-AF65-F5344CB8AC3E}">
        <p14:creationId xmlns:p14="http://schemas.microsoft.com/office/powerpoint/2010/main" val="211135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Feature pyramid networks</a:t>
            </a:r>
            <a:endParaRPr lang="zh-CN" altLang="en-US" sz="32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23678"/>
            <a:ext cx="4771504" cy="278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内容占位符 2"/>
          <p:cNvSpPr>
            <a:spLocks noGrp="1"/>
          </p:cNvSpPr>
          <p:nvPr>
            <p:ph idx="4294967295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000" dirty="0" smtClean="0"/>
              <a:t>FPN(Lin, et al.cvpr2017), RON(</a:t>
            </a:r>
            <a:r>
              <a:rPr lang="en-US" altLang="zh-CN" sz="2000" dirty="0" err="1" smtClean="0"/>
              <a:t>kong</a:t>
            </a:r>
            <a:r>
              <a:rPr lang="en-US" altLang="zh-CN" sz="2000" dirty="0" smtClean="0"/>
              <a:t> et al. cvpr2017), DSSD(Fu et al. 2017)</a:t>
            </a:r>
            <a:endParaRPr lang="zh-CN" altLang="en-US" sz="20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283718"/>
            <a:ext cx="20701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7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Single stage object detector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4294967295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000" dirty="0" smtClean="0"/>
              <a:t>SSD, YOLO, DSSD, </a:t>
            </a:r>
            <a:r>
              <a:rPr lang="en-US" altLang="zh-CN" sz="2000" dirty="0" err="1"/>
              <a:t>RetinaNet</a:t>
            </a:r>
            <a:endParaRPr lang="zh-CN" altLang="en-US" sz="2000" dirty="0"/>
          </a:p>
        </p:txBody>
      </p:sp>
      <p:pic>
        <p:nvPicPr>
          <p:cNvPr id="10" name="Picture 4" descr="http://www.yeahkun.com/content/images/2016/09/yol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28192"/>
            <a:ext cx="5423186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Useful links for learning detection</a:t>
            </a:r>
            <a:endParaRPr lang="zh-CN" altLang="en-US" sz="3200" dirty="0"/>
          </a:p>
        </p:txBody>
      </p:sp>
      <p:sp>
        <p:nvSpPr>
          <p:cNvPr id="10" name="内容占位符 2"/>
          <p:cNvSpPr>
            <a:spLocks noGrp="1"/>
          </p:cNvSpPr>
          <p:nvPr>
            <p:ph idx="4294967295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000" dirty="0"/>
              <a:t>RCNN/Fast R-CNN/Faster R-CNN: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github.com/rbgirshick</a:t>
            </a:r>
            <a:endParaRPr lang="en-US" altLang="zh-CN" sz="2000" dirty="0" smtClean="0"/>
          </a:p>
          <a:p>
            <a:r>
              <a:rPr lang="en-US" altLang="zh-CN" sz="2000" dirty="0"/>
              <a:t>YOLO/YOLOv2:  </a:t>
            </a:r>
            <a:r>
              <a:rPr lang="en-US" altLang="zh-CN" sz="2000" dirty="0">
                <a:hlinkClick r:id="rId3"/>
              </a:rPr>
              <a:t>https://pjreddie.com/darknet/yolo</a:t>
            </a:r>
            <a:r>
              <a:rPr lang="en-US" altLang="zh-CN" sz="2000" dirty="0" smtClean="0">
                <a:hlinkClick r:id="rId3"/>
              </a:rPr>
              <a:t>/</a:t>
            </a:r>
            <a:endParaRPr lang="en-US" altLang="zh-CN" sz="2000" dirty="0" smtClean="0"/>
          </a:p>
          <a:p>
            <a:r>
              <a:rPr lang="en-US" altLang="zh-CN" sz="2000" dirty="0"/>
              <a:t>SSD: 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github.com/weiliu89/caffe/tree/ssd</a:t>
            </a:r>
            <a:endParaRPr lang="en-US" altLang="zh-CN" sz="2000" dirty="0" smtClean="0"/>
          </a:p>
          <a:p>
            <a:r>
              <a:rPr lang="en-US" altLang="zh-CN" sz="2000" dirty="0"/>
              <a:t>R-FCN: </a:t>
            </a:r>
            <a:r>
              <a:rPr lang="en-US" altLang="zh-CN" sz="2000" dirty="0">
                <a:hlinkClick r:id="rId5"/>
              </a:rPr>
              <a:t>https://</a:t>
            </a:r>
            <a:r>
              <a:rPr lang="en-US" altLang="zh-CN" sz="2000" dirty="0" smtClean="0">
                <a:hlinkClick r:id="rId5"/>
              </a:rPr>
              <a:t>github.com/daijifeng001/R-FCN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Tensorflow</a:t>
            </a:r>
            <a:r>
              <a:rPr lang="en-US" altLang="zh-CN" sz="2000" dirty="0"/>
              <a:t> detector: </a:t>
            </a:r>
            <a:r>
              <a:rPr lang="en-US" altLang="zh-CN" sz="2000" dirty="0">
                <a:hlinkClick r:id="rId6"/>
              </a:rPr>
              <a:t>https://</a:t>
            </a:r>
            <a:r>
              <a:rPr lang="en-US" altLang="zh-CN" sz="2000" dirty="0" smtClean="0">
                <a:hlinkClick r:id="rId6"/>
              </a:rPr>
              <a:t>github.com/tensorflow/models/tree/master/research/object_detection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61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Detection challenges</a:t>
            </a:r>
            <a:endParaRPr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Object scales?</a:t>
            </a: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Arial" charset="0"/>
                <a:ea typeface="宋体" charset="-122"/>
              </a:rPr>
              <a:t>Negative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spaces?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/>
              <a:t>Object variations?</a:t>
            </a:r>
            <a:endParaRPr lang="zh-CN" altLang="en-US" sz="2000" dirty="0"/>
          </a:p>
        </p:txBody>
      </p:sp>
      <p:pic>
        <p:nvPicPr>
          <p:cNvPr id="6" name="Shape 2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3888" y="1347614"/>
            <a:ext cx="3996132" cy="3376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8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Detection challenges</a:t>
            </a:r>
            <a:endParaRPr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Object scales?</a:t>
            </a: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Arial" charset="0"/>
                <a:ea typeface="宋体" charset="-122"/>
              </a:rPr>
              <a:t>Negative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spaces?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/>
              <a:t>Object variations?</a:t>
            </a:r>
            <a:endParaRPr lang="zh-CN" altLang="en-US" sz="2000" dirty="0"/>
          </a:p>
        </p:txBody>
      </p:sp>
      <p:pic>
        <p:nvPicPr>
          <p:cNvPr id="8" name="Shape 2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3888" y="1351156"/>
            <a:ext cx="3996132" cy="3372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4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Detection challenges</a:t>
            </a:r>
            <a:endParaRPr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Autofit/>
          </a:bodyPr>
          <a:lstStyle/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latin typeface="Arial" charset="0"/>
                <a:ea typeface="宋体" charset="-122"/>
              </a:rPr>
              <a:t>Object scales?</a:t>
            </a: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>
                <a:latin typeface="Arial" charset="0"/>
                <a:ea typeface="宋体" charset="-122"/>
              </a:rPr>
              <a:t>Negative </a:t>
            </a:r>
            <a:r>
              <a:rPr lang="en-US" altLang="zh-CN" sz="2000" dirty="0" smtClean="0">
                <a:latin typeface="Arial" charset="0"/>
                <a:ea typeface="宋体" charset="-122"/>
              </a:rPr>
              <a:t>spaces?</a:t>
            </a: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 smtClean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endParaRPr lang="en-US" altLang="zh-CN" sz="2000" dirty="0">
              <a:latin typeface="Arial" charset="0"/>
              <a:ea typeface="宋体" charset="-122"/>
            </a:endParaRPr>
          </a:p>
          <a:p>
            <a:pPr eaLnBrk="0" hangingPunct="0">
              <a:buFontTx/>
              <a:buAutoNum type="arabicPeriod"/>
            </a:pPr>
            <a:r>
              <a:rPr lang="en-US" altLang="zh-CN" sz="2000" dirty="0" smtClean="0">
                <a:solidFill>
                  <a:srgbClr val="FF0000"/>
                </a:solidFill>
              </a:rPr>
              <a:t>Object variations?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75" y="1131590"/>
            <a:ext cx="4509323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5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Face Detection </a:t>
            </a:r>
            <a:r>
              <a:rPr lang="en-US" altLang="zh-CN" sz="3200" dirty="0" smtClean="0">
                <a:latin typeface="Arial"/>
                <a:ea typeface="宋体" charset="-122"/>
              </a:rPr>
              <a:t>–</a:t>
            </a:r>
            <a:r>
              <a:rPr lang="en-US" altLang="zh-CN" sz="3200" dirty="0" smtClean="0">
                <a:ea typeface="宋体" charset="-122"/>
              </a:rPr>
              <a:t> </a:t>
            </a:r>
            <a:r>
              <a:rPr lang="en-US" altLang="zh-CN" sz="3200" dirty="0">
                <a:ea typeface="宋体" charset="-122"/>
              </a:rPr>
              <a:t>basic scheme</a:t>
            </a: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28" y="1059582"/>
            <a:ext cx="567198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608588" y="1779662"/>
            <a:ext cx="25984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dirty="0" smtClean="0"/>
              <a:t>Sliding windows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 smtClean="0"/>
              <a:t>Off-line training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ü"/>
            </a:pPr>
            <a:endParaRPr lang="en-US" altLang="zh-CN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 smtClean="0"/>
              <a:t>Better Features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 smtClean="0"/>
              <a:t>Better Classifiers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 smtClean="0"/>
              <a:t>Better sliding windows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7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1791</Words>
  <Application>Microsoft Office PowerPoint</Application>
  <PresentationFormat>全屏显示(16:9)</PresentationFormat>
  <Paragraphs>424</Paragraphs>
  <Slides>57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Detecting objects with deep learning hammer</vt:lpstr>
      <vt:lpstr>Outline</vt:lpstr>
      <vt:lpstr>Basic computer vision tasks</vt:lpstr>
      <vt:lpstr>Detection problem</vt:lpstr>
      <vt:lpstr>Detection challenges</vt:lpstr>
      <vt:lpstr>Detection challenges</vt:lpstr>
      <vt:lpstr>Detection challenges</vt:lpstr>
      <vt:lpstr>Detection challenges</vt:lpstr>
      <vt:lpstr>Face Detection – basic scheme</vt:lpstr>
      <vt:lpstr>Face Detection – basic scheme</vt:lpstr>
      <vt:lpstr>How to do object detection with deep leaning(ConvNet)?</vt:lpstr>
      <vt:lpstr>PowerPoint 演示文稿</vt:lpstr>
      <vt:lpstr>PowerPoint 演示文稿</vt:lpstr>
      <vt:lpstr>Region proposals</vt:lpstr>
      <vt:lpstr>Region proposals: selective search</vt:lpstr>
      <vt:lpstr>Region proposals: other choices</vt:lpstr>
      <vt:lpstr>R-CNN: </vt:lpstr>
      <vt:lpstr>R-CNN: Another view</vt:lpstr>
      <vt:lpstr>R-CNN: Training</vt:lpstr>
      <vt:lpstr>R-CNN: Training</vt:lpstr>
      <vt:lpstr>R-CNN: Training</vt:lpstr>
      <vt:lpstr>R-CNN: Training</vt:lpstr>
      <vt:lpstr>R-CNN: Training</vt:lpstr>
      <vt:lpstr>R-CNN: Bounding Box Regression</vt:lpstr>
      <vt:lpstr>R-CNN: Results</vt:lpstr>
      <vt:lpstr>Object detection: benchmarks</vt:lpstr>
      <vt:lpstr>R-CNN: Disadvantages</vt:lpstr>
      <vt:lpstr>Fast R-CNN</vt:lpstr>
      <vt:lpstr>PowerPoint 演示文稿</vt:lpstr>
      <vt:lpstr>PowerPoint 演示文稿</vt:lpstr>
      <vt:lpstr>PowerPoint 演示文稿</vt:lpstr>
      <vt:lpstr>PowerPoint 演示文稿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 Results</vt:lpstr>
      <vt:lpstr>Fast R-CNN Problem:</vt:lpstr>
      <vt:lpstr>Fast R-CNN Problem Solution:</vt:lpstr>
      <vt:lpstr>Faster R-CNN</vt:lpstr>
      <vt:lpstr>Faster R-CNN</vt:lpstr>
      <vt:lpstr>Faster R-CNN: Region Proposal Network</vt:lpstr>
      <vt:lpstr>Faster R-CNN: Region Proposal Network</vt:lpstr>
      <vt:lpstr>Faster R-CNN: Results</vt:lpstr>
      <vt:lpstr>Object Detection State-of-the-art: ResNet 101 + Faster R-CNN + some extras</vt:lpstr>
      <vt:lpstr>Faster R-CNN: Results</vt:lpstr>
      <vt:lpstr>R-CNN, Fast R-CNN and Faster R-CNN</vt:lpstr>
      <vt:lpstr>R-CNN, Fast R-CNN and Faster R-CNN</vt:lpstr>
      <vt:lpstr>R-CNN, Fast R-CNN and Faster R-CNN</vt:lpstr>
      <vt:lpstr>Object Detection code links: </vt:lpstr>
      <vt:lpstr>Mask R-CNN</vt:lpstr>
      <vt:lpstr>PowerPoint 演示文稿</vt:lpstr>
      <vt:lpstr>Feature pyramid networks</vt:lpstr>
      <vt:lpstr>Single stage object detector</vt:lpstr>
      <vt:lpstr>Useful links for learning detection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objects with deep learning hammer</dc:title>
  <dc:creator>kongtao</dc:creator>
  <cp:lastModifiedBy>TaoKong</cp:lastModifiedBy>
  <cp:revision>108</cp:revision>
  <dcterms:created xsi:type="dcterms:W3CDTF">2017-11-28T08:31:27Z</dcterms:created>
  <dcterms:modified xsi:type="dcterms:W3CDTF">2017-11-30T08:33:59Z</dcterms:modified>
</cp:coreProperties>
</file>